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5"/>
  </p:notesMasterIdLst>
  <p:sldIdLst>
    <p:sldId id="2147479862" r:id="rId2"/>
    <p:sldId id="2147479860" r:id="rId3"/>
    <p:sldId id="2147469924" r:id="rId4"/>
    <p:sldId id="2147468967" r:id="rId5"/>
    <p:sldId id="2145706051" r:id="rId6"/>
    <p:sldId id="2147479925" r:id="rId7"/>
    <p:sldId id="2147479863" r:id="rId8"/>
    <p:sldId id="2147468966" r:id="rId9"/>
    <p:sldId id="2147479926" r:id="rId10"/>
    <p:sldId id="2147479861" r:id="rId11"/>
    <p:sldId id="2147479857" r:id="rId12"/>
    <p:sldId id="2147468965" r:id="rId13"/>
    <p:sldId id="2147479858"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3DE0F5CC-757B-4545-95BB-955B4845C798}">
          <p14:sldIdLst/>
        </p14:section>
        <p14:section name="Default Section" id="{DBC3ECE1-18F2-49B5-A05F-C9B21E52D796}">
          <p14:sldIdLst>
            <p14:sldId id="2147479862"/>
          </p14:sldIdLst>
        </p14:section>
        <p14:section name="Market Benefit" id="{3A659003-EE2D-4E2B-BC20-138F7A5185D2}">
          <p14:sldIdLst>
            <p14:sldId id="2147479860"/>
            <p14:sldId id="2147469924"/>
          </p14:sldIdLst>
        </p14:section>
        <p14:section name="Solution Introduction" id="{C3191FB3-4AC4-4136-978A-26331A2067E3}">
          <p14:sldIdLst>
            <p14:sldId id="2147468967"/>
            <p14:sldId id="2145706051"/>
          </p14:sldIdLst>
        </p14:section>
        <p14:section name="Workshop Details" id="{ED005A7E-F5A8-4389-971C-C4BC844064FE}">
          <p14:sldIdLst>
            <p14:sldId id="2147479925"/>
            <p14:sldId id="2147479863"/>
            <p14:sldId id="2147468966"/>
            <p14:sldId id="2147479926"/>
          </p14:sldIdLst>
        </p14:section>
        <p14:section name="Closing" id="{3B243332-CF44-41BA-A857-33EBC9FDE6D1}">
          <p14:sldIdLst>
            <p14:sldId id="2147479861"/>
            <p14:sldId id="2147479857"/>
          </p14:sldIdLst>
        </p14:section>
        <p14:section name="Appendix" id="{C5F52983-BC2B-43BC-AF4B-A7966C6BC9C5}">
          <p14:sldIdLst>
            <p14:sldId id="2147468965"/>
            <p14:sldId id="214747985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9D9D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5B554B6-987B-4A54-94D3-62FAB7EAE60E}" v="1191" dt="2023-06-06T15:15:43.38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07" autoAdjust="0"/>
    <p:restoredTop sz="94660"/>
  </p:normalViewPr>
  <p:slideViewPr>
    <p:cSldViewPr snapToGrid="0">
      <p:cViewPr varScale="1">
        <p:scale>
          <a:sx n="104" d="100"/>
          <a:sy n="104" d="100"/>
        </p:scale>
        <p:origin x="496" y="192"/>
      </p:cViewPr>
      <p:guideLst/>
    </p:cSldViewPr>
  </p:slideViewPr>
  <p:notesTextViewPr>
    <p:cViewPr>
      <p:scale>
        <a:sx n="1" d="1"/>
        <a:sy n="1" d="1"/>
      </p:scale>
      <p:origin x="0" y="0"/>
    </p:cViewPr>
  </p:notesTextViewPr>
  <p:sorterViewPr>
    <p:cViewPr>
      <p:scale>
        <a:sx n="100" d="100"/>
        <a:sy n="100" d="100"/>
      </p:scale>
      <p:origin x="0" y="-3048"/>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colors1.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269E4FD-9A53-4C30-A04C-375DD9E67233}" type="doc">
      <dgm:prSet loTypeId="urn:microsoft.com/office/officeart/2008/layout/VerticalCurvedList" loCatId="list" qsTypeId="urn:microsoft.com/office/officeart/2005/8/quickstyle/simple1" qsCatId="simple" csTypeId="urn:microsoft.com/office/officeart/2005/8/colors/accent1_4" csCatId="accent1" phldr="1"/>
      <dgm:spPr/>
      <dgm:t>
        <a:bodyPr/>
        <a:lstStyle/>
        <a:p>
          <a:endParaRPr lang="en-US"/>
        </a:p>
      </dgm:t>
    </dgm:pt>
    <dgm:pt modelId="{DC9668ED-7D07-4DD2-8C8D-9AAFDB2FD238}">
      <dgm:prSet custT="1"/>
      <dgm:spPr/>
      <dgm:t>
        <a:bodyPr/>
        <a:lstStyle/>
        <a:p>
          <a:r>
            <a:rPr lang="en-US" sz="1400" b="0" i="0"/>
            <a:t>Smart and Multilingual Search Engine: Provides links and answers to search queries, improving the search experience for customers and employees.</a:t>
          </a:r>
          <a:endParaRPr lang="en-US" sz="1400" dirty="0"/>
        </a:p>
      </dgm:t>
    </dgm:pt>
    <dgm:pt modelId="{51116858-F332-4518-866D-C83C1D349074}" type="parTrans" cxnId="{CA7F30AF-5DA2-4C2E-8ADD-849A6F3D6A4A}">
      <dgm:prSet/>
      <dgm:spPr/>
      <dgm:t>
        <a:bodyPr/>
        <a:lstStyle/>
        <a:p>
          <a:endParaRPr lang="en-US"/>
        </a:p>
      </dgm:t>
    </dgm:pt>
    <dgm:pt modelId="{F7BAC965-1FA0-4351-9662-15E6E56293AE}" type="sibTrans" cxnId="{CA7F30AF-5DA2-4C2E-8ADD-849A6F3D6A4A}">
      <dgm:prSet/>
      <dgm:spPr/>
      <dgm:t>
        <a:bodyPr/>
        <a:lstStyle/>
        <a:p>
          <a:endParaRPr lang="en-US"/>
        </a:p>
      </dgm:t>
    </dgm:pt>
    <dgm:pt modelId="{048CE6F1-BE13-4E18-A9AC-2A56603BBF5F}">
      <dgm:prSet/>
      <dgm:spPr/>
      <dgm:t>
        <a:bodyPr/>
        <a:lstStyle/>
        <a:p>
          <a:pPr>
            <a:buFont typeface="Arial" panose="020B0604020202020204" pitchFamily="34" charset="0"/>
            <a:buChar char="•"/>
          </a:pPr>
          <a:r>
            <a:rPr lang="en-US" b="0" i="0"/>
            <a:t>Simplifies AI Implementation: Solves 80% of use cases for companies, without requiring retraining or hosting models.</a:t>
          </a:r>
        </a:p>
      </dgm:t>
    </dgm:pt>
    <dgm:pt modelId="{F0A29F63-7E0E-43A6-BDF5-7EA2E3C81F49}" type="parTrans" cxnId="{AF2006BB-7435-40B0-BCC1-2554A360DA44}">
      <dgm:prSet/>
      <dgm:spPr/>
      <dgm:t>
        <a:bodyPr/>
        <a:lstStyle/>
        <a:p>
          <a:endParaRPr lang="en-US"/>
        </a:p>
      </dgm:t>
    </dgm:pt>
    <dgm:pt modelId="{FB2B377F-D56F-454C-B2AC-F0DBE817262F}" type="sibTrans" cxnId="{AF2006BB-7435-40B0-BCC1-2554A360DA44}">
      <dgm:prSet/>
      <dgm:spPr/>
      <dgm:t>
        <a:bodyPr/>
        <a:lstStyle/>
        <a:p>
          <a:endParaRPr lang="en-US"/>
        </a:p>
      </dgm:t>
    </dgm:pt>
    <dgm:pt modelId="{08C1A3E3-09D8-49FC-8E3D-3B66DE8F7536}">
      <dgm:prSet/>
      <dgm:spPr/>
      <dgm:t>
        <a:bodyPr/>
        <a:lstStyle/>
        <a:p>
          <a:pPr>
            <a:buFont typeface="Arial" panose="020B0604020202020204" pitchFamily="34" charset="0"/>
            <a:buChar char="•"/>
          </a:pPr>
          <a:r>
            <a:rPr lang="en-US" b="0" i="0"/>
            <a:t>Python Code Deployment: All Azure services and configurations can be deployed via Python code, making it customizable and easy to maintain.</a:t>
          </a:r>
        </a:p>
      </dgm:t>
    </dgm:pt>
    <dgm:pt modelId="{19465282-777E-4F48-8F6E-1587F1D47006}" type="parTrans" cxnId="{D7976158-B93C-43A4-9334-A6D28C577CA6}">
      <dgm:prSet/>
      <dgm:spPr/>
      <dgm:t>
        <a:bodyPr/>
        <a:lstStyle/>
        <a:p>
          <a:endParaRPr lang="en-US"/>
        </a:p>
      </dgm:t>
    </dgm:pt>
    <dgm:pt modelId="{C6136229-EC74-4355-AAB0-6063D4DAF55C}" type="sibTrans" cxnId="{D7976158-B93C-43A4-9334-A6D28C577CA6}">
      <dgm:prSet/>
      <dgm:spPr/>
      <dgm:t>
        <a:bodyPr/>
        <a:lstStyle/>
        <a:p>
          <a:endParaRPr lang="en-US"/>
        </a:p>
      </dgm:t>
    </dgm:pt>
    <dgm:pt modelId="{E8187A6F-A98B-40B7-A6FC-4EC9580A9395}">
      <dgm:prSet/>
      <dgm:spPr/>
      <dgm:t>
        <a:bodyPr/>
        <a:lstStyle/>
        <a:p>
          <a:pPr>
            <a:buFont typeface="Arial" panose="020B0604020202020204" pitchFamily="34" charset="0"/>
            <a:buChar char="•"/>
          </a:pPr>
          <a:r>
            <a:rPr lang="en-US" b="0" i="0"/>
            <a:t>Enriched Search Results: Uses Azure Cognitive Services to improve the accuracy of search results, detecting languages, OCR images, and recognizing entities.</a:t>
          </a:r>
        </a:p>
      </dgm:t>
    </dgm:pt>
    <dgm:pt modelId="{0AE76BF1-2CAB-4A13-9D2F-1A33C9BC0B4B}" type="parTrans" cxnId="{CF973459-C4B5-44C5-A668-D2A06256C841}">
      <dgm:prSet/>
      <dgm:spPr/>
      <dgm:t>
        <a:bodyPr/>
        <a:lstStyle/>
        <a:p>
          <a:endParaRPr lang="en-US"/>
        </a:p>
      </dgm:t>
    </dgm:pt>
    <dgm:pt modelId="{D9CDAD14-086C-42A0-9614-D15F9DFCA072}" type="sibTrans" cxnId="{CF973459-C4B5-44C5-A668-D2A06256C841}">
      <dgm:prSet/>
      <dgm:spPr/>
      <dgm:t>
        <a:bodyPr/>
        <a:lstStyle/>
        <a:p>
          <a:endParaRPr lang="en-US"/>
        </a:p>
      </dgm:t>
    </dgm:pt>
    <dgm:pt modelId="{6249C82E-223C-4598-82F5-8A76E7CC4FBD}">
      <dgm:prSet/>
      <dgm:spPr/>
      <dgm:t>
        <a:bodyPr/>
        <a:lstStyle/>
        <a:p>
          <a:pPr>
            <a:buFont typeface="Arial" panose="020B0604020202020204" pitchFamily="34" charset="0"/>
            <a:buChar char="•"/>
          </a:pPr>
          <a:r>
            <a:rPr lang="en-US" b="0" i="0"/>
            <a:t>Streamlined Search Process: Uses LangChain as a wrapper for interacting with Azure OpenAI, vector stores, and constructing prompts.</a:t>
          </a:r>
        </a:p>
      </dgm:t>
    </dgm:pt>
    <dgm:pt modelId="{7B7479E5-3C7D-487A-A212-FF2F7D398547}" type="parTrans" cxnId="{BEEE166C-E888-4032-9201-CA6F694B9B5E}">
      <dgm:prSet/>
      <dgm:spPr/>
      <dgm:t>
        <a:bodyPr/>
        <a:lstStyle/>
        <a:p>
          <a:endParaRPr lang="en-US"/>
        </a:p>
      </dgm:t>
    </dgm:pt>
    <dgm:pt modelId="{5B6B0F6D-9D3B-46E5-8E0B-1E09AC3F2B0F}" type="sibTrans" cxnId="{BEEE166C-E888-4032-9201-CA6F694B9B5E}">
      <dgm:prSet/>
      <dgm:spPr/>
      <dgm:t>
        <a:bodyPr/>
        <a:lstStyle/>
        <a:p>
          <a:endParaRPr lang="en-US"/>
        </a:p>
      </dgm:t>
    </dgm:pt>
    <dgm:pt modelId="{7E670EDF-54A0-4416-A60F-3E50CF7E27B6}">
      <dgm:prSet/>
      <dgm:spPr/>
      <dgm:t>
        <a:bodyPr/>
        <a:lstStyle/>
        <a:p>
          <a:pPr>
            <a:buFont typeface="Arial" panose="020B0604020202020204" pitchFamily="34" charset="0"/>
            <a:buChar char="•"/>
          </a:pPr>
          <a:r>
            <a:rPr lang="en-US" b="0" i="0"/>
            <a:t>User-Friendly Interface: Uses Streamlit to build the web application in Python, providing an intuitive interface for customers and employees.</a:t>
          </a:r>
        </a:p>
      </dgm:t>
    </dgm:pt>
    <dgm:pt modelId="{93267BE4-BF69-4002-BBB9-A9C047ADCFCA}" type="parTrans" cxnId="{11392828-9D67-4F6C-B653-22FC83B382F1}">
      <dgm:prSet/>
      <dgm:spPr/>
      <dgm:t>
        <a:bodyPr/>
        <a:lstStyle/>
        <a:p>
          <a:endParaRPr lang="en-US"/>
        </a:p>
      </dgm:t>
    </dgm:pt>
    <dgm:pt modelId="{8706D3F7-DEAA-4E98-9E3C-D71AB4EB30DE}" type="sibTrans" cxnId="{11392828-9D67-4F6C-B653-22FC83B382F1}">
      <dgm:prSet/>
      <dgm:spPr/>
      <dgm:t>
        <a:bodyPr/>
        <a:lstStyle/>
        <a:p>
          <a:endParaRPr lang="en-US"/>
        </a:p>
      </dgm:t>
    </dgm:pt>
    <dgm:pt modelId="{163420B2-3DFB-4AF6-84A0-09AB50A4CEA5}">
      <dgm:prSet/>
      <dgm:spPr/>
      <dgm:t>
        <a:bodyPr/>
        <a:lstStyle/>
        <a:p>
          <a:pPr>
            <a:buFont typeface="Arial" panose="020B0604020202020204" pitchFamily="34" charset="0"/>
            <a:buChar char="•"/>
          </a:pPr>
          <a:r>
            <a:rPr lang="en-US" b="0" i="0"/>
            <a:t>Personalized Recommendations: Coming soon, the search engine will recommend new searches based on users' history, further improving the search experience.</a:t>
          </a:r>
        </a:p>
      </dgm:t>
    </dgm:pt>
    <dgm:pt modelId="{E592E4B4-ABD9-4DBF-AE05-CDCE70390680}" type="parTrans" cxnId="{F86BDE2C-620F-491D-800B-7AB6939C7021}">
      <dgm:prSet/>
      <dgm:spPr/>
      <dgm:t>
        <a:bodyPr/>
        <a:lstStyle/>
        <a:p>
          <a:endParaRPr lang="en-US"/>
        </a:p>
      </dgm:t>
    </dgm:pt>
    <dgm:pt modelId="{EF14FB50-448B-45F0-B8CF-31A65E896DA4}" type="sibTrans" cxnId="{F86BDE2C-620F-491D-800B-7AB6939C7021}">
      <dgm:prSet/>
      <dgm:spPr/>
      <dgm:t>
        <a:bodyPr/>
        <a:lstStyle/>
        <a:p>
          <a:endParaRPr lang="en-US"/>
        </a:p>
      </dgm:t>
    </dgm:pt>
    <dgm:pt modelId="{DBB82DCE-1029-4C20-A7BD-50AC6011F0E9}" type="pres">
      <dgm:prSet presAssocID="{1269E4FD-9A53-4C30-A04C-375DD9E67233}" presName="Name0" presStyleCnt="0">
        <dgm:presLayoutVars>
          <dgm:chMax val="7"/>
          <dgm:chPref val="7"/>
          <dgm:dir/>
        </dgm:presLayoutVars>
      </dgm:prSet>
      <dgm:spPr/>
    </dgm:pt>
    <dgm:pt modelId="{4BCE8670-B4EA-4F9B-B342-A938200962D6}" type="pres">
      <dgm:prSet presAssocID="{1269E4FD-9A53-4C30-A04C-375DD9E67233}" presName="Name1" presStyleCnt="0"/>
      <dgm:spPr/>
    </dgm:pt>
    <dgm:pt modelId="{1321C686-C29A-415D-8B24-22FD1C283051}" type="pres">
      <dgm:prSet presAssocID="{1269E4FD-9A53-4C30-A04C-375DD9E67233}" presName="cycle" presStyleCnt="0"/>
      <dgm:spPr/>
    </dgm:pt>
    <dgm:pt modelId="{A11D7F51-8794-447B-952B-2C1687E56187}" type="pres">
      <dgm:prSet presAssocID="{1269E4FD-9A53-4C30-A04C-375DD9E67233}" presName="srcNode" presStyleLbl="node1" presStyleIdx="0" presStyleCnt="7"/>
      <dgm:spPr/>
    </dgm:pt>
    <dgm:pt modelId="{8CC51418-B0AB-4865-A1CB-F79B17FEF9D0}" type="pres">
      <dgm:prSet presAssocID="{1269E4FD-9A53-4C30-A04C-375DD9E67233}" presName="conn" presStyleLbl="parChTrans1D2" presStyleIdx="0" presStyleCnt="1"/>
      <dgm:spPr/>
    </dgm:pt>
    <dgm:pt modelId="{E8B71BBB-A7DF-497C-B825-0E990707CFFC}" type="pres">
      <dgm:prSet presAssocID="{1269E4FD-9A53-4C30-A04C-375DD9E67233}" presName="extraNode" presStyleLbl="node1" presStyleIdx="0" presStyleCnt="7"/>
      <dgm:spPr/>
    </dgm:pt>
    <dgm:pt modelId="{04639FCC-CC0B-4EF9-AC53-D3F559438984}" type="pres">
      <dgm:prSet presAssocID="{1269E4FD-9A53-4C30-A04C-375DD9E67233}" presName="dstNode" presStyleLbl="node1" presStyleIdx="0" presStyleCnt="7"/>
      <dgm:spPr/>
    </dgm:pt>
    <dgm:pt modelId="{7AD04FAB-2C86-4685-A687-C8835A6714F4}" type="pres">
      <dgm:prSet presAssocID="{DC9668ED-7D07-4DD2-8C8D-9AAFDB2FD238}" presName="text_1" presStyleLbl="node1" presStyleIdx="0" presStyleCnt="7">
        <dgm:presLayoutVars>
          <dgm:bulletEnabled val="1"/>
        </dgm:presLayoutVars>
      </dgm:prSet>
      <dgm:spPr/>
    </dgm:pt>
    <dgm:pt modelId="{100CE4FF-3B0F-4F7C-B65B-32BCEFF2B13F}" type="pres">
      <dgm:prSet presAssocID="{DC9668ED-7D07-4DD2-8C8D-9AAFDB2FD238}" presName="accent_1" presStyleCnt="0"/>
      <dgm:spPr/>
    </dgm:pt>
    <dgm:pt modelId="{5A8EAAE5-47CD-441F-B2D5-D13D91E202FE}" type="pres">
      <dgm:prSet presAssocID="{DC9668ED-7D07-4DD2-8C8D-9AAFDB2FD238}" presName="accentRepeatNode" presStyleLbl="solidFgAcc1" presStyleIdx="0" presStyleCnt="7"/>
      <dgm:spPr/>
    </dgm:pt>
    <dgm:pt modelId="{44B8FC3E-C40C-4771-A227-AA31C007FB38}" type="pres">
      <dgm:prSet presAssocID="{048CE6F1-BE13-4E18-A9AC-2A56603BBF5F}" presName="text_2" presStyleLbl="node1" presStyleIdx="1" presStyleCnt="7">
        <dgm:presLayoutVars>
          <dgm:bulletEnabled val="1"/>
        </dgm:presLayoutVars>
      </dgm:prSet>
      <dgm:spPr/>
    </dgm:pt>
    <dgm:pt modelId="{0E161152-1BAC-45C8-A594-7A1B578583B1}" type="pres">
      <dgm:prSet presAssocID="{048CE6F1-BE13-4E18-A9AC-2A56603BBF5F}" presName="accent_2" presStyleCnt="0"/>
      <dgm:spPr/>
    </dgm:pt>
    <dgm:pt modelId="{4803DBC3-BFFB-4273-877A-F07EA3BA6202}" type="pres">
      <dgm:prSet presAssocID="{048CE6F1-BE13-4E18-A9AC-2A56603BBF5F}" presName="accentRepeatNode" presStyleLbl="solidFgAcc1" presStyleIdx="1" presStyleCnt="7"/>
      <dgm:spPr/>
    </dgm:pt>
    <dgm:pt modelId="{D097FD8D-208A-4283-9399-B5F60DB0F55B}" type="pres">
      <dgm:prSet presAssocID="{08C1A3E3-09D8-49FC-8E3D-3B66DE8F7536}" presName="text_3" presStyleLbl="node1" presStyleIdx="2" presStyleCnt="7">
        <dgm:presLayoutVars>
          <dgm:bulletEnabled val="1"/>
        </dgm:presLayoutVars>
      </dgm:prSet>
      <dgm:spPr/>
    </dgm:pt>
    <dgm:pt modelId="{3711A4FA-36E9-4266-838F-220DECA14ED5}" type="pres">
      <dgm:prSet presAssocID="{08C1A3E3-09D8-49FC-8E3D-3B66DE8F7536}" presName="accent_3" presStyleCnt="0"/>
      <dgm:spPr/>
    </dgm:pt>
    <dgm:pt modelId="{595DB7AB-F586-42DF-A1DA-1EF16C3F11F6}" type="pres">
      <dgm:prSet presAssocID="{08C1A3E3-09D8-49FC-8E3D-3B66DE8F7536}" presName="accentRepeatNode" presStyleLbl="solidFgAcc1" presStyleIdx="2" presStyleCnt="7"/>
      <dgm:spPr/>
    </dgm:pt>
    <dgm:pt modelId="{31CD6E68-7706-4EF2-B3F2-33FCFCD851F1}" type="pres">
      <dgm:prSet presAssocID="{E8187A6F-A98B-40B7-A6FC-4EC9580A9395}" presName="text_4" presStyleLbl="node1" presStyleIdx="3" presStyleCnt="7">
        <dgm:presLayoutVars>
          <dgm:bulletEnabled val="1"/>
        </dgm:presLayoutVars>
      </dgm:prSet>
      <dgm:spPr/>
    </dgm:pt>
    <dgm:pt modelId="{F608D2BF-304F-4493-9895-69AFFB624C17}" type="pres">
      <dgm:prSet presAssocID="{E8187A6F-A98B-40B7-A6FC-4EC9580A9395}" presName="accent_4" presStyleCnt="0"/>
      <dgm:spPr/>
    </dgm:pt>
    <dgm:pt modelId="{69C077D4-022D-44C7-B36E-98B884DEC46C}" type="pres">
      <dgm:prSet presAssocID="{E8187A6F-A98B-40B7-A6FC-4EC9580A9395}" presName="accentRepeatNode" presStyleLbl="solidFgAcc1" presStyleIdx="3" presStyleCnt="7"/>
      <dgm:spPr/>
    </dgm:pt>
    <dgm:pt modelId="{14CFC2D9-8956-4739-A2F3-B88270BB8D6D}" type="pres">
      <dgm:prSet presAssocID="{6249C82E-223C-4598-82F5-8A76E7CC4FBD}" presName="text_5" presStyleLbl="node1" presStyleIdx="4" presStyleCnt="7">
        <dgm:presLayoutVars>
          <dgm:bulletEnabled val="1"/>
        </dgm:presLayoutVars>
      </dgm:prSet>
      <dgm:spPr/>
    </dgm:pt>
    <dgm:pt modelId="{97F65294-F975-474E-BF22-3EF2B92F9A3C}" type="pres">
      <dgm:prSet presAssocID="{6249C82E-223C-4598-82F5-8A76E7CC4FBD}" presName="accent_5" presStyleCnt="0"/>
      <dgm:spPr/>
    </dgm:pt>
    <dgm:pt modelId="{C09EF7D3-8A24-430A-ACE4-43D01241D687}" type="pres">
      <dgm:prSet presAssocID="{6249C82E-223C-4598-82F5-8A76E7CC4FBD}" presName="accentRepeatNode" presStyleLbl="solidFgAcc1" presStyleIdx="4" presStyleCnt="7"/>
      <dgm:spPr/>
    </dgm:pt>
    <dgm:pt modelId="{D357DE6E-0FC7-4272-94D7-43B66268560A}" type="pres">
      <dgm:prSet presAssocID="{7E670EDF-54A0-4416-A60F-3E50CF7E27B6}" presName="text_6" presStyleLbl="node1" presStyleIdx="5" presStyleCnt="7">
        <dgm:presLayoutVars>
          <dgm:bulletEnabled val="1"/>
        </dgm:presLayoutVars>
      </dgm:prSet>
      <dgm:spPr/>
    </dgm:pt>
    <dgm:pt modelId="{6F19ADD0-5750-48CD-86FC-27A6F281FF97}" type="pres">
      <dgm:prSet presAssocID="{7E670EDF-54A0-4416-A60F-3E50CF7E27B6}" presName="accent_6" presStyleCnt="0"/>
      <dgm:spPr/>
    </dgm:pt>
    <dgm:pt modelId="{EAAEDD3D-F903-4114-B27F-4120CB9EBE48}" type="pres">
      <dgm:prSet presAssocID="{7E670EDF-54A0-4416-A60F-3E50CF7E27B6}" presName="accentRepeatNode" presStyleLbl="solidFgAcc1" presStyleIdx="5" presStyleCnt="7"/>
      <dgm:spPr/>
    </dgm:pt>
    <dgm:pt modelId="{0C23ADC6-FF5C-4AE9-902C-5D34DCB27164}" type="pres">
      <dgm:prSet presAssocID="{163420B2-3DFB-4AF6-84A0-09AB50A4CEA5}" presName="text_7" presStyleLbl="node1" presStyleIdx="6" presStyleCnt="7">
        <dgm:presLayoutVars>
          <dgm:bulletEnabled val="1"/>
        </dgm:presLayoutVars>
      </dgm:prSet>
      <dgm:spPr/>
    </dgm:pt>
    <dgm:pt modelId="{FC47D7B9-602C-4740-B378-4F11A6EE6AD4}" type="pres">
      <dgm:prSet presAssocID="{163420B2-3DFB-4AF6-84A0-09AB50A4CEA5}" presName="accent_7" presStyleCnt="0"/>
      <dgm:spPr/>
    </dgm:pt>
    <dgm:pt modelId="{C4AE3B8D-DB8B-467E-AB06-57F3D6572E8D}" type="pres">
      <dgm:prSet presAssocID="{163420B2-3DFB-4AF6-84A0-09AB50A4CEA5}" presName="accentRepeatNode" presStyleLbl="solidFgAcc1" presStyleIdx="6" presStyleCnt="7"/>
      <dgm:spPr/>
    </dgm:pt>
  </dgm:ptLst>
  <dgm:cxnLst>
    <dgm:cxn modelId="{09DA9602-5098-4D67-98A0-ADA50DE93CFF}" type="presOf" srcId="{7E670EDF-54A0-4416-A60F-3E50CF7E27B6}" destId="{D357DE6E-0FC7-4272-94D7-43B66268560A}" srcOrd="0" destOrd="0" presId="urn:microsoft.com/office/officeart/2008/layout/VerticalCurvedList"/>
    <dgm:cxn modelId="{08508E12-9BD8-45CD-8D7A-335314F6A25A}" type="presOf" srcId="{E8187A6F-A98B-40B7-A6FC-4EC9580A9395}" destId="{31CD6E68-7706-4EF2-B3F2-33FCFCD851F1}" srcOrd="0" destOrd="0" presId="urn:microsoft.com/office/officeart/2008/layout/VerticalCurvedList"/>
    <dgm:cxn modelId="{11392828-9D67-4F6C-B653-22FC83B382F1}" srcId="{1269E4FD-9A53-4C30-A04C-375DD9E67233}" destId="{7E670EDF-54A0-4416-A60F-3E50CF7E27B6}" srcOrd="5" destOrd="0" parTransId="{93267BE4-BF69-4002-BBB9-A9C047ADCFCA}" sibTransId="{8706D3F7-DEAA-4E98-9E3C-D71AB4EB30DE}"/>
    <dgm:cxn modelId="{04AEEC28-53DF-416E-8FAB-742EDC20B036}" type="presOf" srcId="{F7BAC965-1FA0-4351-9662-15E6E56293AE}" destId="{8CC51418-B0AB-4865-A1CB-F79B17FEF9D0}" srcOrd="0" destOrd="0" presId="urn:microsoft.com/office/officeart/2008/layout/VerticalCurvedList"/>
    <dgm:cxn modelId="{F86BDE2C-620F-491D-800B-7AB6939C7021}" srcId="{1269E4FD-9A53-4C30-A04C-375DD9E67233}" destId="{163420B2-3DFB-4AF6-84A0-09AB50A4CEA5}" srcOrd="6" destOrd="0" parTransId="{E592E4B4-ABD9-4DBF-AE05-CDCE70390680}" sibTransId="{EF14FB50-448B-45F0-B8CF-31A65E896DA4}"/>
    <dgm:cxn modelId="{F6CA6531-A29C-45E2-A090-68191981C2A4}" type="presOf" srcId="{048CE6F1-BE13-4E18-A9AC-2A56603BBF5F}" destId="{44B8FC3E-C40C-4771-A227-AA31C007FB38}" srcOrd="0" destOrd="0" presId="urn:microsoft.com/office/officeart/2008/layout/VerticalCurvedList"/>
    <dgm:cxn modelId="{D7976158-B93C-43A4-9334-A6D28C577CA6}" srcId="{1269E4FD-9A53-4C30-A04C-375DD9E67233}" destId="{08C1A3E3-09D8-49FC-8E3D-3B66DE8F7536}" srcOrd="2" destOrd="0" parTransId="{19465282-777E-4F48-8F6E-1587F1D47006}" sibTransId="{C6136229-EC74-4355-AAB0-6063D4DAF55C}"/>
    <dgm:cxn modelId="{CF973459-C4B5-44C5-A668-D2A06256C841}" srcId="{1269E4FD-9A53-4C30-A04C-375DD9E67233}" destId="{E8187A6F-A98B-40B7-A6FC-4EC9580A9395}" srcOrd="3" destOrd="0" parTransId="{0AE76BF1-2CAB-4A13-9D2F-1A33C9BC0B4B}" sibTransId="{D9CDAD14-086C-42A0-9614-D15F9DFCA072}"/>
    <dgm:cxn modelId="{BEEE166C-E888-4032-9201-CA6F694B9B5E}" srcId="{1269E4FD-9A53-4C30-A04C-375DD9E67233}" destId="{6249C82E-223C-4598-82F5-8A76E7CC4FBD}" srcOrd="4" destOrd="0" parTransId="{7B7479E5-3C7D-487A-A212-FF2F7D398547}" sibTransId="{5B6B0F6D-9D3B-46E5-8E0B-1E09AC3F2B0F}"/>
    <dgm:cxn modelId="{CD96E675-0DA1-4626-9E52-F7C12B870DDA}" type="presOf" srcId="{163420B2-3DFB-4AF6-84A0-09AB50A4CEA5}" destId="{0C23ADC6-FF5C-4AE9-902C-5D34DCB27164}" srcOrd="0" destOrd="0" presId="urn:microsoft.com/office/officeart/2008/layout/VerticalCurvedList"/>
    <dgm:cxn modelId="{CF3A96A9-410A-4EBC-8E7E-7E783C16849B}" type="presOf" srcId="{DC9668ED-7D07-4DD2-8C8D-9AAFDB2FD238}" destId="{7AD04FAB-2C86-4685-A687-C8835A6714F4}" srcOrd="0" destOrd="0" presId="urn:microsoft.com/office/officeart/2008/layout/VerticalCurvedList"/>
    <dgm:cxn modelId="{CA7F30AF-5DA2-4C2E-8ADD-849A6F3D6A4A}" srcId="{1269E4FD-9A53-4C30-A04C-375DD9E67233}" destId="{DC9668ED-7D07-4DD2-8C8D-9AAFDB2FD238}" srcOrd="0" destOrd="0" parTransId="{51116858-F332-4518-866D-C83C1D349074}" sibTransId="{F7BAC965-1FA0-4351-9662-15E6E56293AE}"/>
    <dgm:cxn modelId="{079C87B4-663D-4FC5-84C8-43CCAF66A87E}" type="presOf" srcId="{1269E4FD-9A53-4C30-A04C-375DD9E67233}" destId="{DBB82DCE-1029-4C20-A7BD-50AC6011F0E9}" srcOrd="0" destOrd="0" presId="urn:microsoft.com/office/officeart/2008/layout/VerticalCurvedList"/>
    <dgm:cxn modelId="{C007D9BA-CB9E-4857-A5D8-1C04E64AADCB}" type="presOf" srcId="{08C1A3E3-09D8-49FC-8E3D-3B66DE8F7536}" destId="{D097FD8D-208A-4283-9399-B5F60DB0F55B}" srcOrd="0" destOrd="0" presId="urn:microsoft.com/office/officeart/2008/layout/VerticalCurvedList"/>
    <dgm:cxn modelId="{AF2006BB-7435-40B0-BCC1-2554A360DA44}" srcId="{1269E4FD-9A53-4C30-A04C-375DD9E67233}" destId="{048CE6F1-BE13-4E18-A9AC-2A56603BBF5F}" srcOrd="1" destOrd="0" parTransId="{F0A29F63-7E0E-43A6-BDF5-7EA2E3C81F49}" sibTransId="{FB2B377F-D56F-454C-B2AC-F0DBE817262F}"/>
    <dgm:cxn modelId="{A6C2D9FC-5F38-4F71-8915-D540C241A0F1}" type="presOf" srcId="{6249C82E-223C-4598-82F5-8A76E7CC4FBD}" destId="{14CFC2D9-8956-4739-A2F3-B88270BB8D6D}" srcOrd="0" destOrd="0" presId="urn:microsoft.com/office/officeart/2008/layout/VerticalCurvedList"/>
    <dgm:cxn modelId="{55AD5DAC-A639-461B-85B4-BFF97523FFE4}" type="presParOf" srcId="{DBB82DCE-1029-4C20-A7BD-50AC6011F0E9}" destId="{4BCE8670-B4EA-4F9B-B342-A938200962D6}" srcOrd="0" destOrd="0" presId="urn:microsoft.com/office/officeart/2008/layout/VerticalCurvedList"/>
    <dgm:cxn modelId="{BB066B77-FDC0-4CF3-9FB9-40E67757E3AE}" type="presParOf" srcId="{4BCE8670-B4EA-4F9B-B342-A938200962D6}" destId="{1321C686-C29A-415D-8B24-22FD1C283051}" srcOrd="0" destOrd="0" presId="urn:microsoft.com/office/officeart/2008/layout/VerticalCurvedList"/>
    <dgm:cxn modelId="{B0BE6782-299B-4904-817F-C1A3D2346429}" type="presParOf" srcId="{1321C686-C29A-415D-8B24-22FD1C283051}" destId="{A11D7F51-8794-447B-952B-2C1687E56187}" srcOrd="0" destOrd="0" presId="urn:microsoft.com/office/officeart/2008/layout/VerticalCurvedList"/>
    <dgm:cxn modelId="{E07A6AE6-9F07-48C3-97F6-A69E139E4119}" type="presParOf" srcId="{1321C686-C29A-415D-8B24-22FD1C283051}" destId="{8CC51418-B0AB-4865-A1CB-F79B17FEF9D0}" srcOrd="1" destOrd="0" presId="urn:microsoft.com/office/officeart/2008/layout/VerticalCurvedList"/>
    <dgm:cxn modelId="{C7F5CE5A-6BBC-4443-A1D6-9245522616EB}" type="presParOf" srcId="{1321C686-C29A-415D-8B24-22FD1C283051}" destId="{E8B71BBB-A7DF-497C-B825-0E990707CFFC}" srcOrd="2" destOrd="0" presId="urn:microsoft.com/office/officeart/2008/layout/VerticalCurvedList"/>
    <dgm:cxn modelId="{FE039873-1B34-4E0F-A697-D5F35CEB2E67}" type="presParOf" srcId="{1321C686-C29A-415D-8B24-22FD1C283051}" destId="{04639FCC-CC0B-4EF9-AC53-D3F559438984}" srcOrd="3" destOrd="0" presId="urn:microsoft.com/office/officeart/2008/layout/VerticalCurvedList"/>
    <dgm:cxn modelId="{AD35BA82-CA6C-4F68-9729-23C872CFBB93}" type="presParOf" srcId="{4BCE8670-B4EA-4F9B-B342-A938200962D6}" destId="{7AD04FAB-2C86-4685-A687-C8835A6714F4}" srcOrd="1" destOrd="0" presId="urn:microsoft.com/office/officeart/2008/layout/VerticalCurvedList"/>
    <dgm:cxn modelId="{AE7AB4BA-8BD6-428C-B95D-1DA3814ED800}" type="presParOf" srcId="{4BCE8670-B4EA-4F9B-B342-A938200962D6}" destId="{100CE4FF-3B0F-4F7C-B65B-32BCEFF2B13F}" srcOrd="2" destOrd="0" presId="urn:microsoft.com/office/officeart/2008/layout/VerticalCurvedList"/>
    <dgm:cxn modelId="{C40BCBB5-678B-4914-94F2-AB6EBEEFBBAE}" type="presParOf" srcId="{100CE4FF-3B0F-4F7C-B65B-32BCEFF2B13F}" destId="{5A8EAAE5-47CD-441F-B2D5-D13D91E202FE}" srcOrd="0" destOrd="0" presId="urn:microsoft.com/office/officeart/2008/layout/VerticalCurvedList"/>
    <dgm:cxn modelId="{99108818-AC89-4BDD-8C17-C5516A469321}" type="presParOf" srcId="{4BCE8670-B4EA-4F9B-B342-A938200962D6}" destId="{44B8FC3E-C40C-4771-A227-AA31C007FB38}" srcOrd="3" destOrd="0" presId="urn:microsoft.com/office/officeart/2008/layout/VerticalCurvedList"/>
    <dgm:cxn modelId="{2AAF5DCB-DB35-415C-B199-EFEB36CB3B28}" type="presParOf" srcId="{4BCE8670-B4EA-4F9B-B342-A938200962D6}" destId="{0E161152-1BAC-45C8-A594-7A1B578583B1}" srcOrd="4" destOrd="0" presId="urn:microsoft.com/office/officeart/2008/layout/VerticalCurvedList"/>
    <dgm:cxn modelId="{EF941489-562C-45CE-90F0-B9371EC295C4}" type="presParOf" srcId="{0E161152-1BAC-45C8-A594-7A1B578583B1}" destId="{4803DBC3-BFFB-4273-877A-F07EA3BA6202}" srcOrd="0" destOrd="0" presId="urn:microsoft.com/office/officeart/2008/layout/VerticalCurvedList"/>
    <dgm:cxn modelId="{D7CD4007-9C86-4CCC-87C3-309A8C719781}" type="presParOf" srcId="{4BCE8670-B4EA-4F9B-B342-A938200962D6}" destId="{D097FD8D-208A-4283-9399-B5F60DB0F55B}" srcOrd="5" destOrd="0" presId="urn:microsoft.com/office/officeart/2008/layout/VerticalCurvedList"/>
    <dgm:cxn modelId="{3F6D66C6-748B-40FF-9E9B-2E78F1385D92}" type="presParOf" srcId="{4BCE8670-B4EA-4F9B-B342-A938200962D6}" destId="{3711A4FA-36E9-4266-838F-220DECA14ED5}" srcOrd="6" destOrd="0" presId="urn:microsoft.com/office/officeart/2008/layout/VerticalCurvedList"/>
    <dgm:cxn modelId="{A16659F6-39FC-4C6F-BFEE-70CC9ED1050B}" type="presParOf" srcId="{3711A4FA-36E9-4266-838F-220DECA14ED5}" destId="{595DB7AB-F586-42DF-A1DA-1EF16C3F11F6}" srcOrd="0" destOrd="0" presId="urn:microsoft.com/office/officeart/2008/layout/VerticalCurvedList"/>
    <dgm:cxn modelId="{64E6B168-0594-41D9-8EFA-44860469FBB6}" type="presParOf" srcId="{4BCE8670-B4EA-4F9B-B342-A938200962D6}" destId="{31CD6E68-7706-4EF2-B3F2-33FCFCD851F1}" srcOrd="7" destOrd="0" presId="urn:microsoft.com/office/officeart/2008/layout/VerticalCurvedList"/>
    <dgm:cxn modelId="{7D873143-7DC1-49B1-9ED7-CDA869D24466}" type="presParOf" srcId="{4BCE8670-B4EA-4F9B-B342-A938200962D6}" destId="{F608D2BF-304F-4493-9895-69AFFB624C17}" srcOrd="8" destOrd="0" presId="urn:microsoft.com/office/officeart/2008/layout/VerticalCurvedList"/>
    <dgm:cxn modelId="{DE338758-8C5B-458F-88AF-40C6EEB446FB}" type="presParOf" srcId="{F608D2BF-304F-4493-9895-69AFFB624C17}" destId="{69C077D4-022D-44C7-B36E-98B884DEC46C}" srcOrd="0" destOrd="0" presId="urn:microsoft.com/office/officeart/2008/layout/VerticalCurvedList"/>
    <dgm:cxn modelId="{0E19A8A6-2C3F-49CB-A491-8F403300F347}" type="presParOf" srcId="{4BCE8670-B4EA-4F9B-B342-A938200962D6}" destId="{14CFC2D9-8956-4739-A2F3-B88270BB8D6D}" srcOrd="9" destOrd="0" presId="urn:microsoft.com/office/officeart/2008/layout/VerticalCurvedList"/>
    <dgm:cxn modelId="{615A875F-96E3-4527-AF6B-D5A8E3416317}" type="presParOf" srcId="{4BCE8670-B4EA-4F9B-B342-A938200962D6}" destId="{97F65294-F975-474E-BF22-3EF2B92F9A3C}" srcOrd="10" destOrd="0" presId="urn:microsoft.com/office/officeart/2008/layout/VerticalCurvedList"/>
    <dgm:cxn modelId="{99FF4188-AE08-4952-87E6-6FBB6C4AFFE5}" type="presParOf" srcId="{97F65294-F975-474E-BF22-3EF2B92F9A3C}" destId="{C09EF7D3-8A24-430A-ACE4-43D01241D687}" srcOrd="0" destOrd="0" presId="urn:microsoft.com/office/officeart/2008/layout/VerticalCurvedList"/>
    <dgm:cxn modelId="{E8310877-3DC1-4BA0-8D81-24BD51DAACBD}" type="presParOf" srcId="{4BCE8670-B4EA-4F9B-B342-A938200962D6}" destId="{D357DE6E-0FC7-4272-94D7-43B66268560A}" srcOrd="11" destOrd="0" presId="urn:microsoft.com/office/officeart/2008/layout/VerticalCurvedList"/>
    <dgm:cxn modelId="{91A5AE45-D8C5-4ECF-9503-5A917228A461}" type="presParOf" srcId="{4BCE8670-B4EA-4F9B-B342-A938200962D6}" destId="{6F19ADD0-5750-48CD-86FC-27A6F281FF97}" srcOrd="12" destOrd="0" presId="urn:microsoft.com/office/officeart/2008/layout/VerticalCurvedList"/>
    <dgm:cxn modelId="{F5AA2E3B-543E-4E2D-A7E4-A5A5A5C303BA}" type="presParOf" srcId="{6F19ADD0-5750-48CD-86FC-27A6F281FF97}" destId="{EAAEDD3D-F903-4114-B27F-4120CB9EBE48}" srcOrd="0" destOrd="0" presId="urn:microsoft.com/office/officeart/2008/layout/VerticalCurvedList"/>
    <dgm:cxn modelId="{D3B02A45-02A0-4F4B-B3A6-F92C0E6DEDE3}" type="presParOf" srcId="{4BCE8670-B4EA-4F9B-B342-A938200962D6}" destId="{0C23ADC6-FF5C-4AE9-902C-5D34DCB27164}" srcOrd="13" destOrd="0" presId="urn:microsoft.com/office/officeart/2008/layout/VerticalCurvedList"/>
    <dgm:cxn modelId="{ED0A1141-2006-4306-925E-920EA59E5A53}" type="presParOf" srcId="{4BCE8670-B4EA-4F9B-B342-A938200962D6}" destId="{FC47D7B9-602C-4740-B378-4F11A6EE6AD4}" srcOrd="14" destOrd="0" presId="urn:microsoft.com/office/officeart/2008/layout/VerticalCurvedList"/>
    <dgm:cxn modelId="{65297B58-F4B0-4AA5-9C34-67FE8DF22F27}" type="presParOf" srcId="{FC47D7B9-602C-4740-B378-4F11A6EE6AD4}" destId="{C4AE3B8D-DB8B-467E-AB06-57F3D6572E8D}"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C51418-B0AB-4865-A1CB-F79B17FEF9D0}">
      <dsp:nvSpPr>
        <dsp:cNvPr id="0" name=""/>
        <dsp:cNvSpPr/>
      </dsp:nvSpPr>
      <dsp:spPr>
        <a:xfrm>
          <a:off x="-5758445" y="-881908"/>
          <a:ext cx="6859798" cy="6859798"/>
        </a:xfrm>
        <a:prstGeom prst="blockArc">
          <a:avLst>
            <a:gd name="adj1" fmla="val 18900000"/>
            <a:gd name="adj2" fmla="val 2700000"/>
            <a:gd name="adj3" fmla="val 315"/>
          </a:avLst>
        </a:prstGeom>
        <a:noFill/>
        <a:ln w="10795" cap="flat" cmpd="sng" algn="ctr">
          <a:solidFill>
            <a:schemeClr val="accent1">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AD04FAB-2C86-4685-A687-C8835A6714F4}">
      <dsp:nvSpPr>
        <dsp:cNvPr id="0" name=""/>
        <dsp:cNvSpPr/>
      </dsp:nvSpPr>
      <dsp:spPr>
        <a:xfrm>
          <a:off x="357483" y="231663"/>
          <a:ext cx="10593005" cy="463122"/>
        </a:xfrm>
        <a:prstGeom prst="rect">
          <a:avLst/>
        </a:prstGeom>
        <a:solidFill>
          <a:schemeClr val="accent1">
            <a:shade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7604" tIns="35560" rIns="35560" bIns="35560" numCol="1" spcCol="1270" anchor="ctr" anchorCtr="0">
          <a:noAutofit/>
        </a:bodyPr>
        <a:lstStyle/>
        <a:p>
          <a:pPr marL="0" lvl="0" indent="0" algn="l" defTabSz="622300">
            <a:lnSpc>
              <a:spcPct val="90000"/>
            </a:lnSpc>
            <a:spcBef>
              <a:spcPct val="0"/>
            </a:spcBef>
            <a:spcAft>
              <a:spcPct val="35000"/>
            </a:spcAft>
            <a:buNone/>
          </a:pPr>
          <a:r>
            <a:rPr lang="en-US" sz="1400" b="0" i="0" kern="1200"/>
            <a:t>Smart and Multilingual Search Engine: Provides links and answers to search queries, improving the search experience for customers and employees.</a:t>
          </a:r>
          <a:endParaRPr lang="en-US" sz="1400" kern="1200" dirty="0"/>
        </a:p>
      </dsp:txBody>
      <dsp:txXfrm>
        <a:off x="357483" y="231663"/>
        <a:ext cx="10593005" cy="463122"/>
      </dsp:txXfrm>
    </dsp:sp>
    <dsp:sp modelId="{5A8EAAE5-47CD-441F-B2D5-D13D91E202FE}">
      <dsp:nvSpPr>
        <dsp:cNvPr id="0" name=""/>
        <dsp:cNvSpPr/>
      </dsp:nvSpPr>
      <dsp:spPr>
        <a:xfrm>
          <a:off x="68031" y="173772"/>
          <a:ext cx="578903" cy="578903"/>
        </a:xfrm>
        <a:prstGeom prst="ellipse">
          <a:avLst/>
        </a:prstGeom>
        <a:solidFill>
          <a:schemeClr val="lt1">
            <a:hueOff val="0"/>
            <a:satOff val="0"/>
            <a:lumOff val="0"/>
            <a:alphaOff val="0"/>
          </a:schemeClr>
        </a:solidFill>
        <a:ln w="10795" cap="flat" cmpd="sng" algn="ctr">
          <a:solidFill>
            <a:schemeClr val="accent1">
              <a:shade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4B8FC3E-C40C-4771-A227-AA31C007FB38}">
      <dsp:nvSpPr>
        <dsp:cNvPr id="0" name=""/>
        <dsp:cNvSpPr/>
      </dsp:nvSpPr>
      <dsp:spPr>
        <a:xfrm>
          <a:off x="776882" y="926755"/>
          <a:ext cx="10173606" cy="463122"/>
        </a:xfrm>
        <a:prstGeom prst="rect">
          <a:avLst/>
        </a:prstGeom>
        <a:solidFill>
          <a:schemeClr val="accent1">
            <a:shade val="50000"/>
            <a:hueOff val="240454"/>
            <a:satOff val="-12966"/>
            <a:lumOff val="14353"/>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7604" tIns="33020" rIns="33020" bIns="33020" numCol="1" spcCol="1270" anchor="ctr" anchorCtr="0">
          <a:noAutofit/>
        </a:bodyPr>
        <a:lstStyle/>
        <a:p>
          <a:pPr marL="0" lvl="0" indent="0" algn="l" defTabSz="577850">
            <a:lnSpc>
              <a:spcPct val="90000"/>
            </a:lnSpc>
            <a:spcBef>
              <a:spcPct val="0"/>
            </a:spcBef>
            <a:spcAft>
              <a:spcPct val="35000"/>
            </a:spcAft>
            <a:buFont typeface="Arial" panose="020B0604020202020204" pitchFamily="34" charset="0"/>
            <a:buNone/>
          </a:pPr>
          <a:r>
            <a:rPr lang="en-US" sz="1300" b="0" i="0" kern="1200"/>
            <a:t>Simplifies AI Implementation: Solves 80% of use cases for companies, without requiring retraining or hosting models.</a:t>
          </a:r>
        </a:p>
      </dsp:txBody>
      <dsp:txXfrm>
        <a:off x="776882" y="926755"/>
        <a:ext cx="10173606" cy="463122"/>
      </dsp:txXfrm>
    </dsp:sp>
    <dsp:sp modelId="{4803DBC3-BFFB-4273-877A-F07EA3BA6202}">
      <dsp:nvSpPr>
        <dsp:cNvPr id="0" name=""/>
        <dsp:cNvSpPr/>
      </dsp:nvSpPr>
      <dsp:spPr>
        <a:xfrm>
          <a:off x="487430" y="868864"/>
          <a:ext cx="578903" cy="578903"/>
        </a:xfrm>
        <a:prstGeom prst="ellipse">
          <a:avLst/>
        </a:prstGeom>
        <a:solidFill>
          <a:schemeClr val="lt1">
            <a:hueOff val="0"/>
            <a:satOff val="0"/>
            <a:lumOff val="0"/>
            <a:alphaOff val="0"/>
          </a:schemeClr>
        </a:solidFill>
        <a:ln w="10795" cap="flat" cmpd="sng" algn="ctr">
          <a:solidFill>
            <a:schemeClr val="accent1">
              <a:shade val="50000"/>
              <a:hueOff val="240454"/>
              <a:satOff val="-12966"/>
              <a:lumOff val="14353"/>
              <a:alphaOff val="0"/>
            </a:schemeClr>
          </a:solidFill>
          <a:prstDash val="solid"/>
        </a:ln>
        <a:effectLst/>
      </dsp:spPr>
      <dsp:style>
        <a:lnRef idx="2">
          <a:scrgbClr r="0" g="0" b="0"/>
        </a:lnRef>
        <a:fillRef idx="1">
          <a:scrgbClr r="0" g="0" b="0"/>
        </a:fillRef>
        <a:effectRef idx="0">
          <a:scrgbClr r="0" g="0" b="0"/>
        </a:effectRef>
        <a:fontRef idx="minor"/>
      </dsp:style>
    </dsp:sp>
    <dsp:sp modelId="{D097FD8D-208A-4283-9399-B5F60DB0F55B}">
      <dsp:nvSpPr>
        <dsp:cNvPr id="0" name=""/>
        <dsp:cNvSpPr/>
      </dsp:nvSpPr>
      <dsp:spPr>
        <a:xfrm>
          <a:off x="1006711" y="1621337"/>
          <a:ext cx="9943777" cy="463122"/>
        </a:xfrm>
        <a:prstGeom prst="rect">
          <a:avLst/>
        </a:prstGeom>
        <a:solidFill>
          <a:schemeClr val="accent1">
            <a:shade val="50000"/>
            <a:hueOff val="480909"/>
            <a:satOff val="-25932"/>
            <a:lumOff val="28707"/>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7604" tIns="33020" rIns="33020" bIns="33020" numCol="1" spcCol="1270" anchor="ctr" anchorCtr="0">
          <a:noAutofit/>
        </a:bodyPr>
        <a:lstStyle/>
        <a:p>
          <a:pPr marL="0" lvl="0" indent="0" algn="l" defTabSz="577850">
            <a:lnSpc>
              <a:spcPct val="90000"/>
            </a:lnSpc>
            <a:spcBef>
              <a:spcPct val="0"/>
            </a:spcBef>
            <a:spcAft>
              <a:spcPct val="35000"/>
            </a:spcAft>
            <a:buFont typeface="Arial" panose="020B0604020202020204" pitchFamily="34" charset="0"/>
            <a:buNone/>
          </a:pPr>
          <a:r>
            <a:rPr lang="en-US" sz="1300" b="0" i="0" kern="1200"/>
            <a:t>Python Code Deployment: All Azure services and configurations can be deployed via Python code, making it customizable and easy to maintain.</a:t>
          </a:r>
        </a:p>
      </dsp:txBody>
      <dsp:txXfrm>
        <a:off x="1006711" y="1621337"/>
        <a:ext cx="9943777" cy="463122"/>
      </dsp:txXfrm>
    </dsp:sp>
    <dsp:sp modelId="{595DB7AB-F586-42DF-A1DA-1EF16C3F11F6}">
      <dsp:nvSpPr>
        <dsp:cNvPr id="0" name=""/>
        <dsp:cNvSpPr/>
      </dsp:nvSpPr>
      <dsp:spPr>
        <a:xfrm>
          <a:off x="717259" y="1563446"/>
          <a:ext cx="578903" cy="578903"/>
        </a:xfrm>
        <a:prstGeom prst="ellipse">
          <a:avLst/>
        </a:prstGeom>
        <a:solidFill>
          <a:schemeClr val="lt1">
            <a:hueOff val="0"/>
            <a:satOff val="0"/>
            <a:lumOff val="0"/>
            <a:alphaOff val="0"/>
          </a:schemeClr>
        </a:solidFill>
        <a:ln w="10795" cap="flat" cmpd="sng" algn="ctr">
          <a:solidFill>
            <a:schemeClr val="accent1">
              <a:shade val="50000"/>
              <a:hueOff val="480909"/>
              <a:satOff val="-25932"/>
              <a:lumOff val="28707"/>
              <a:alphaOff val="0"/>
            </a:schemeClr>
          </a:solidFill>
          <a:prstDash val="solid"/>
        </a:ln>
        <a:effectLst/>
      </dsp:spPr>
      <dsp:style>
        <a:lnRef idx="2">
          <a:scrgbClr r="0" g="0" b="0"/>
        </a:lnRef>
        <a:fillRef idx="1">
          <a:scrgbClr r="0" g="0" b="0"/>
        </a:fillRef>
        <a:effectRef idx="0">
          <a:scrgbClr r="0" g="0" b="0"/>
        </a:effectRef>
        <a:fontRef idx="minor"/>
      </dsp:style>
    </dsp:sp>
    <dsp:sp modelId="{31CD6E68-7706-4EF2-B3F2-33FCFCD851F1}">
      <dsp:nvSpPr>
        <dsp:cNvPr id="0" name=""/>
        <dsp:cNvSpPr/>
      </dsp:nvSpPr>
      <dsp:spPr>
        <a:xfrm>
          <a:off x="1080093" y="2316429"/>
          <a:ext cx="9870395" cy="463122"/>
        </a:xfrm>
        <a:prstGeom prst="rect">
          <a:avLst/>
        </a:prstGeom>
        <a:solidFill>
          <a:schemeClr val="accent1">
            <a:shade val="50000"/>
            <a:hueOff val="721363"/>
            <a:satOff val="-38898"/>
            <a:lumOff val="4306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7604" tIns="33020" rIns="33020" bIns="33020" numCol="1" spcCol="1270" anchor="ctr" anchorCtr="0">
          <a:noAutofit/>
        </a:bodyPr>
        <a:lstStyle/>
        <a:p>
          <a:pPr marL="0" lvl="0" indent="0" algn="l" defTabSz="577850">
            <a:lnSpc>
              <a:spcPct val="90000"/>
            </a:lnSpc>
            <a:spcBef>
              <a:spcPct val="0"/>
            </a:spcBef>
            <a:spcAft>
              <a:spcPct val="35000"/>
            </a:spcAft>
            <a:buFont typeface="Arial" panose="020B0604020202020204" pitchFamily="34" charset="0"/>
            <a:buNone/>
          </a:pPr>
          <a:r>
            <a:rPr lang="en-US" sz="1300" b="0" i="0" kern="1200"/>
            <a:t>Enriched Search Results: Uses Azure Cognitive Services to improve the accuracy of search results, detecting languages, OCR images, and recognizing entities.</a:t>
          </a:r>
        </a:p>
      </dsp:txBody>
      <dsp:txXfrm>
        <a:off x="1080093" y="2316429"/>
        <a:ext cx="9870395" cy="463122"/>
      </dsp:txXfrm>
    </dsp:sp>
    <dsp:sp modelId="{69C077D4-022D-44C7-B36E-98B884DEC46C}">
      <dsp:nvSpPr>
        <dsp:cNvPr id="0" name=""/>
        <dsp:cNvSpPr/>
      </dsp:nvSpPr>
      <dsp:spPr>
        <a:xfrm>
          <a:off x="790641" y="2258538"/>
          <a:ext cx="578903" cy="578903"/>
        </a:xfrm>
        <a:prstGeom prst="ellipse">
          <a:avLst/>
        </a:prstGeom>
        <a:solidFill>
          <a:schemeClr val="lt1">
            <a:hueOff val="0"/>
            <a:satOff val="0"/>
            <a:lumOff val="0"/>
            <a:alphaOff val="0"/>
          </a:schemeClr>
        </a:solidFill>
        <a:ln w="10795" cap="flat" cmpd="sng" algn="ctr">
          <a:solidFill>
            <a:schemeClr val="accent1">
              <a:shade val="50000"/>
              <a:hueOff val="721363"/>
              <a:satOff val="-38898"/>
              <a:lumOff val="43060"/>
              <a:alphaOff val="0"/>
            </a:schemeClr>
          </a:solidFill>
          <a:prstDash val="solid"/>
        </a:ln>
        <a:effectLst/>
      </dsp:spPr>
      <dsp:style>
        <a:lnRef idx="2">
          <a:scrgbClr r="0" g="0" b="0"/>
        </a:lnRef>
        <a:fillRef idx="1">
          <a:scrgbClr r="0" g="0" b="0"/>
        </a:fillRef>
        <a:effectRef idx="0">
          <a:scrgbClr r="0" g="0" b="0"/>
        </a:effectRef>
        <a:fontRef idx="minor"/>
      </dsp:style>
    </dsp:sp>
    <dsp:sp modelId="{14CFC2D9-8956-4739-A2F3-B88270BB8D6D}">
      <dsp:nvSpPr>
        <dsp:cNvPr id="0" name=""/>
        <dsp:cNvSpPr/>
      </dsp:nvSpPr>
      <dsp:spPr>
        <a:xfrm>
          <a:off x="1006711" y="3011520"/>
          <a:ext cx="9943777" cy="463122"/>
        </a:xfrm>
        <a:prstGeom prst="rect">
          <a:avLst/>
        </a:prstGeom>
        <a:solidFill>
          <a:schemeClr val="accent1">
            <a:shade val="50000"/>
            <a:hueOff val="721363"/>
            <a:satOff val="-38898"/>
            <a:lumOff val="4306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7604" tIns="33020" rIns="33020" bIns="33020" numCol="1" spcCol="1270" anchor="ctr" anchorCtr="0">
          <a:noAutofit/>
        </a:bodyPr>
        <a:lstStyle/>
        <a:p>
          <a:pPr marL="0" lvl="0" indent="0" algn="l" defTabSz="577850">
            <a:lnSpc>
              <a:spcPct val="90000"/>
            </a:lnSpc>
            <a:spcBef>
              <a:spcPct val="0"/>
            </a:spcBef>
            <a:spcAft>
              <a:spcPct val="35000"/>
            </a:spcAft>
            <a:buFont typeface="Arial" panose="020B0604020202020204" pitchFamily="34" charset="0"/>
            <a:buNone/>
          </a:pPr>
          <a:r>
            <a:rPr lang="en-US" sz="1300" b="0" i="0" kern="1200"/>
            <a:t>Streamlined Search Process: Uses LangChain as a wrapper for interacting with Azure OpenAI, vector stores, and constructing prompts.</a:t>
          </a:r>
        </a:p>
      </dsp:txBody>
      <dsp:txXfrm>
        <a:off x="1006711" y="3011520"/>
        <a:ext cx="9943777" cy="463122"/>
      </dsp:txXfrm>
    </dsp:sp>
    <dsp:sp modelId="{C09EF7D3-8A24-430A-ACE4-43D01241D687}">
      <dsp:nvSpPr>
        <dsp:cNvPr id="0" name=""/>
        <dsp:cNvSpPr/>
      </dsp:nvSpPr>
      <dsp:spPr>
        <a:xfrm>
          <a:off x="717259" y="2953630"/>
          <a:ext cx="578903" cy="578903"/>
        </a:xfrm>
        <a:prstGeom prst="ellipse">
          <a:avLst/>
        </a:prstGeom>
        <a:solidFill>
          <a:schemeClr val="lt1">
            <a:hueOff val="0"/>
            <a:satOff val="0"/>
            <a:lumOff val="0"/>
            <a:alphaOff val="0"/>
          </a:schemeClr>
        </a:solidFill>
        <a:ln w="10795" cap="flat" cmpd="sng" algn="ctr">
          <a:solidFill>
            <a:schemeClr val="accent1">
              <a:shade val="50000"/>
              <a:hueOff val="721363"/>
              <a:satOff val="-38898"/>
              <a:lumOff val="43060"/>
              <a:alphaOff val="0"/>
            </a:schemeClr>
          </a:solidFill>
          <a:prstDash val="solid"/>
        </a:ln>
        <a:effectLst/>
      </dsp:spPr>
      <dsp:style>
        <a:lnRef idx="2">
          <a:scrgbClr r="0" g="0" b="0"/>
        </a:lnRef>
        <a:fillRef idx="1">
          <a:scrgbClr r="0" g="0" b="0"/>
        </a:fillRef>
        <a:effectRef idx="0">
          <a:scrgbClr r="0" g="0" b="0"/>
        </a:effectRef>
        <a:fontRef idx="minor"/>
      </dsp:style>
    </dsp:sp>
    <dsp:sp modelId="{D357DE6E-0FC7-4272-94D7-43B66268560A}">
      <dsp:nvSpPr>
        <dsp:cNvPr id="0" name=""/>
        <dsp:cNvSpPr/>
      </dsp:nvSpPr>
      <dsp:spPr>
        <a:xfrm>
          <a:off x="776882" y="3706103"/>
          <a:ext cx="10173606" cy="463122"/>
        </a:xfrm>
        <a:prstGeom prst="rect">
          <a:avLst/>
        </a:prstGeom>
        <a:solidFill>
          <a:schemeClr val="accent1">
            <a:shade val="50000"/>
            <a:hueOff val="480909"/>
            <a:satOff val="-25932"/>
            <a:lumOff val="28707"/>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7604" tIns="33020" rIns="33020" bIns="33020" numCol="1" spcCol="1270" anchor="ctr" anchorCtr="0">
          <a:noAutofit/>
        </a:bodyPr>
        <a:lstStyle/>
        <a:p>
          <a:pPr marL="0" lvl="0" indent="0" algn="l" defTabSz="577850">
            <a:lnSpc>
              <a:spcPct val="90000"/>
            </a:lnSpc>
            <a:spcBef>
              <a:spcPct val="0"/>
            </a:spcBef>
            <a:spcAft>
              <a:spcPct val="35000"/>
            </a:spcAft>
            <a:buFont typeface="Arial" panose="020B0604020202020204" pitchFamily="34" charset="0"/>
            <a:buNone/>
          </a:pPr>
          <a:r>
            <a:rPr lang="en-US" sz="1300" b="0" i="0" kern="1200"/>
            <a:t>User-Friendly Interface: Uses Streamlit to build the web application in Python, providing an intuitive interface for customers and employees.</a:t>
          </a:r>
        </a:p>
      </dsp:txBody>
      <dsp:txXfrm>
        <a:off x="776882" y="3706103"/>
        <a:ext cx="10173606" cy="463122"/>
      </dsp:txXfrm>
    </dsp:sp>
    <dsp:sp modelId="{EAAEDD3D-F903-4114-B27F-4120CB9EBE48}">
      <dsp:nvSpPr>
        <dsp:cNvPr id="0" name=""/>
        <dsp:cNvSpPr/>
      </dsp:nvSpPr>
      <dsp:spPr>
        <a:xfrm>
          <a:off x="487430" y="3648212"/>
          <a:ext cx="578903" cy="578903"/>
        </a:xfrm>
        <a:prstGeom prst="ellipse">
          <a:avLst/>
        </a:prstGeom>
        <a:solidFill>
          <a:schemeClr val="lt1">
            <a:hueOff val="0"/>
            <a:satOff val="0"/>
            <a:lumOff val="0"/>
            <a:alphaOff val="0"/>
          </a:schemeClr>
        </a:solidFill>
        <a:ln w="10795" cap="flat" cmpd="sng" algn="ctr">
          <a:solidFill>
            <a:schemeClr val="accent1">
              <a:shade val="50000"/>
              <a:hueOff val="480909"/>
              <a:satOff val="-25932"/>
              <a:lumOff val="28707"/>
              <a:alphaOff val="0"/>
            </a:schemeClr>
          </a:solidFill>
          <a:prstDash val="solid"/>
        </a:ln>
        <a:effectLst/>
      </dsp:spPr>
      <dsp:style>
        <a:lnRef idx="2">
          <a:scrgbClr r="0" g="0" b="0"/>
        </a:lnRef>
        <a:fillRef idx="1">
          <a:scrgbClr r="0" g="0" b="0"/>
        </a:fillRef>
        <a:effectRef idx="0">
          <a:scrgbClr r="0" g="0" b="0"/>
        </a:effectRef>
        <a:fontRef idx="minor"/>
      </dsp:style>
    </dsp:sp>
    <dsp:sp modelId="{0C23ADC6-FF5C-4AE9-902C-5D34DCB27164}">
      <dsp:nvSpPr>
        <dsp:cNvPr id="0" name=""/>
        <dsp:cNvSpPr/>
      </dsp:nvSpPr>
      <dsp:spPr>
        <a:xfrm>
          <a:off x="357483" y="4401194"/>
          <a:ext cx="10593005" cy="463122"/>
        </a:xfrm>
        <a:prstGeom prst="rect">
          <a:avLst/>
        </a:prstGeom>
        <a:solidFill>
          <a:schemeClr val="accent1">
            <a:shade val="50000"/>
            <a:hueOff val="240454"/>
            <a:satOff val="-12966"/>
            <a:lumOff val="14353"/>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7604" tIns="33020" rIns="33020" bIns="33020" numCol="1" spcCol="1270" anchor="ctr" anchorCtr="0">
          <a:noAutofit/>
        </a:bodyPr>
        <a:lstStyle/>
        <a:p>
          <a:pPr marL="0" lvl="0" indent="0" algn="l" defTabSz="577850">
            <a:lnSpc>
              <a:spcPct val="90000"/>
            </a:lnSpc>
            <a:spcBef>
              <a:spcPct val="0"/>
            </a:spcBef>
            <a:spcAft>
              <a:spcPct val="35000"/>
            </a:spcAft>
            <a:buFont typeface="Arial" panose="020B0604020202020204" pitchFamily="34" charset="0"/>
            <a:buNone/>
          </a:pPr>
          <a:r>
            <a:rPr lang="en-US" sz="1300" b="0" i="0" kern="1200"/>
            <a:t>Personalized Recommendations: Coming soon, the search engine will recommend new searches based on users' history, further improving the search experience.</a:t>
          </a:r>
        </a:p>
      </dsp:txBody>
      <dsp:txXfrm>
        <a:off x="357483" y="4401194"/>
        <a:ext cx="10593005" cy="463122"/>
      </dsp:txXfrm>
    </dsp:sp>
    <dsp:sp modelId="{C4AE3B8D-DB8B-467E-AB06-57F3D6572E8D}">
      <dsp:nvSpPr>
        <dsp:cNvPr id="0" name=""/>
        <dsp:cNvSpPr/>
      </dsp:nvSpPr>
      <dsp:spPr>
        <a:xfrm>
          <a:off x="68031" y="4343304"/>
          <a:ext cx="578903" cy="578903"/>
        </a:xfrm>
        <a:prstGeom prst="ellipse">
          <a:avLst/>
        </a:prstGeom>
        <a:solidFill>
          <a:schemeClr val="lt1">
            <a:hueOff val="0"/>
            <a:satOff val="0"/>
            <a:lumOff val="0"/>
            <a:alphaOff val="0"/>
          </a:schemeClr>
        </a:solidFill>
        <a:ln w="10795" cap="flat" cmpd="sng" algn="ctr">
          <a:solidFill>
            <a:schemeClr val="accent1">
              <a:shade val="50000"/>
              <a:hueOff val="240454"/>
              <a:satOff val="-12966"/>
              <a:lumOff val="14353"/>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896520B-800E-41C6-BC5F-E89AFE7C7A91}" type="datetimeFigureOut">
              <a:rPr lang="en-US" smtClean="0"/>
              <a:t>8/19/23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B6E1F68-C75B-4F1C-B31E-26A7FB13B05B}" type="slidenum">
              <a:rPr lang="en-US" smtClean="0"/>
              <a:t>‹#›</a:t>
            </a:fld>
            <a:endParaRPr lang="en-US"/>
          </a:p>
        </p:txBody>
      </p:sp>
    </p:spTree>
    <p:extLst>
      <p:ext uri="{BB962C8B-B14F-4D97-AF65-F5344CB8AC3E}">
        <p14:creationId xmlns:p14="http://schemas.microsoft.com/office/powerpoint/2010/main" val="26458058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www.marketingpilgrim.com/2014/12/in-the-next-60-seconds-300-hours-of-video-will-be-uploaded-to-youtube.html" TargetMode="External"/><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mckinsey.com/business-functions/marketing-and-sales/our-insights/the-great-consumer-shift-ten-charts-that-show-how-us-shopping-behavior-is-changing"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github.com/microsoft/Azure-Synapse-Retail-Recommender-Solution-Accelerator"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reality of the world today is that information is constantly generated--Forbes recently estimated that the world creates over 2.5 quintillion bytes of new data per day. Data is coming in “unstructured” formats like PDFs, images, videos, audio files, and </a:t>
            </a:r>
            <a:r>
              <a:rPr lang="en-US" sz="1200" kern="1200" dirty="0" err="1">
                <a:solidFill>
                  <a:schemeClr val="tx1"/>
                </a:solidFill>
                <a:effectLst/>
                <a:latin typeface="+mn-lt"/>
                <a:ea typeface="+mn-ea"/>
                <a:cs typeface="+mn-cs"/>
              </a:rPr>
              <a:t>Powerpoints</a:t>
            </a:r>
            <a:r>
              <a:rPr lang="en-US" sz="1200" kern="1200" dirty="0">
                <a:solidFill>
                  <a:schemeClr val="tx1"/>
                </a:solidFill>
                <a:effectLst/>
                <a:latin typeface="+mn-lt"/>
                <a:ea typeface="+mn-ea"/>
                <a:cs typeface="+mn-cs"/>
              </a:rPr>
              <a:t> decks. In fact, around 80% of data in businesses is estimated to be unstructured.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As a result, it can cost time and money.  Internally, decisions are less informed, take longer to make, work is done manually,  Externally, user experience on apps can be difficult to navigate, and customers may not be able to find relevant content and products.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Information has the potential to become an asset or a burden, depending on how you use it. So how do we apply our information meaningfully to our products and businesses?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latin typeface="Segoe UI" panose="020B0502040204020203" pitchFamily="34" charset="0"/>
              <a:cs typeface="Segoe UI" panose="020B0502040204020203" pitchFamily="34" charset="0"/>
            </a:endParaRPr>
          </a:p>
          <a:p>
            <a:pPr lvl="0"/>
            <a:r>
              <a:rPr lang="en-US" sz="1600" dirty="0">
                <a:latin typeface="Segoe UI" panose="020B0502040204020203" pitchFamily="34" charset="0"/>
                <a:cs typeface="Segoe UI" panose="020B0502040204020203" pitchFamily="34" charset="0"/>
              </a:rPr>
              <a:t>1. https://www.ricoh.nl/Images/IDC_Executive_Insights_January2011_t_76-4420.pdf </a:t>
            </a:r>
          </a:p>
          <a:p>
            <a:pPr lvl="0"/>
            <a:r>
              <a:rPr lang="en-US" sz="1600" dirty="0">
                <a:latin typeface="Segoe UI" panose="020B0502040204020203" pitchFamily="34" charset="0"/>
                <a:cs typeface="Segoe UI" panose="020B0502040204020203" pitchFamily="34" charset="0"/>
              </a:rPr>
              <a:t>2. </a:t>
            </a:r>
            <a:r>
              <a:rPr lang="en-US" sz="1200" u="sng" kern="1200" dirty="0">
                <a:solidFill>
                  <a:schemeClr val="tx1"/>
                </a:solidFill>
                <a:effectLst/>
                <a:latin typeface="+mn-lt"/>
                <a:ea typeface="+mn-ea"/>
                <a:cs typeface="+mn-cs"/>
                <a:hlinkClick r:id="rId3"/>
              </a:rPr>
              <a:t>http://www.marketingpilgrim.com/2014/12/in-the-next-60-seconds-300-hours-of-video-will-be-uploaded-to-youtube.html</a:t>
            </a:r>
            <a:endParaRPr lang="en-US" sz="1600" dirty="0">
              <a:latin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Segoe UI" panose="020B0502040204020203" pitchFamily="34" charset="0"/>
                <a:cs typeface="Segoe UI" panose="020B0502040204020203" pitchFamily="34" charset="0"/>
              </a:rPr>
              <a:t>80% - Amount of data in business data is unstructured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Segoe UI" panose="020B0502040204020203" pitchFamily="34" charset="0"/>
                <a:cs typeface="Segoe UI" panose="020B0502040204020203" pitchFamily="34" charset="0"/>
              </a:rPr>
              <a:t>82% of professionals say their companies struggle with efficient processing of unstructured data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Segoe UI" panose="020B0502040204020203" pitchFamily="34" charset="0"/>
                <a:cs typeface="Segoe UI" panose="020B0502040204020203" pitchFamily="34" charset="0"/>
              </a:rPr>
              <a:t>$14K – productivity lost per knowledge worker each year due to information searches </a:t>
            </a:r>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DA97B5-C9CC-414D-BB28-4D69301BC06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038480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Market Challenge</a:t>
            </a:r>
            <a:endParaRPr lang="en-US" sz="1200" b="1" dirty="0">
              <a:cs typeface="Calibri"/>
            </a:endParaRPr>
          </a:p>
          <a:p>
            <a:endParaRPr lang="en-US" sz="1200" b="0" dirty="0"/>
          </a:p>
          <a:p>
            <a:r>
              <a:rPr lang="en-US" sz="1200" b="0" dirty="0"/>
              <a:t>Customer needs have always driven retail, but today customers expect more—personalized and on-demand service from the moment their path crosses yours, in-person or online. </a:t>
            </a:r>
          </a:p>
          <a:p>
            <a:endParaRPr lang="en-US" sz="1200"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Giving customers the experience they expect requires a lot more </a:t>
            </a:r>
            <a:r>
              <a:rPr lang="en-US" dirty="0"/>
              <a:t>innovation </a:t>
            </a:r>
            <a:r>
              <a:rPr lang="en-US" b="0" dirty="0"/>
              <a:t>than it used to</a:t>
            </a:r>
            <a:r>
              <a:rPr lang="en-US" dirty="0"/>
              <a:t>—and a lot more access to </a:t>
            </a:r>
            <a:r>
              <a:rPr lang="en-US" dirty="0" err="1"/>
              <a:t>data</a:t>
            </a:r>
            <a:r>
              <a:rPr lang="en-US" b="0" dirty="0" err="1"/>
              <a:t>.</a:t>
            </a:r>
            <a:r>
              <a:rPr lang="en-US" sz="1200" dirty="0" err="1"/>
              <a:t>That</a:t>
            </a:r>
            <a:r>
              <a:rPr lang="en-US" sz="1200" dirty="0"/>
              <a:t> shift is reflected in the numbers: </a:t>
            </a:r>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1200" b="0" i="0" u="none" strike="noStrike" baseline="0" dirty="0">
                <a:solidFill>
                  <a:srgbClr val="000000"/>
                </a:solidFill>
                <a:latin typeface="Gotham Book"/>
              </a:rPr>
              <a:t>78% of consumers are more likely to shop at retailers with a personalized experience</a:t>
            </a:r>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Some of the most desirable demographic groups--high-income earners and millennials--are leading the way in shifting spend online across both essential and nonessential items, (</a:t>
            </a:r>
            <a:r>
              <a:rPr lang="en-US" dirty="0">
                <a:hlinkClick r:id="rId3"/>
              </a:rPr>
              <a:t>The great consumer shift: Ten charts that show how US shopping behavior is changing | McKinsey</a:t>
            </a:r>
            <a:r>
              <a:rPr lang="en-US" dirty="0"/>
              <a:t>)</a:t>
            </a:r>
            <a:endParaRPr lang="en-US" sz="1200" b="0" i="0" u="none" strike="noStrike" baseline="0" dirty="0">
              <a:solidFill>
                <a:srgbClr val="000000"/>
              </a:solidFill>
              <a:latin typeface="Gotham Book"/>
            </a:endParaRPr>
          </a:p>
          <a:p>
            <a:pPr marL="0" indent="0" defTabSz="914367">
              <a:lnSpc>
                <a:spcPct val="90000"/>
              </a:lnSpc>
              <a:spcAft>
                <a:spcPts val="333"/>
              </a:spcAft>
              <a:buFont typeface="Arial,Sans-Serif"/>
              <a:buNone/>
              <a:defRPr/>
            </a:pPr>
            <a:endParaRPr lang="en-US" dirty="0"/>
          </a:p>
          <a:p>
            <a:pPr defTabSz="914367">
              <a:lnSpc>
                <a:spcPct val="90000"/>
              </a:lnSpc>
              <a:spcAft>
                <a:spcPts val="333"/>
              </a:spcAft>
              <a:defRPr/>
            </a:pPr>
            <a:r>
              <a:rPr lang="en-US" dirty="0"/>
              <a:t>Retailers that cannot successfully leverage prescriptive product recommendations will find themselves off-boarded. Not only will they lose existing customers, they won't be able to attract new customers due to their lack of relevancy and ability to influence. </a:t>
            </a:r>
          </a:p>
          <a:p>
            <a:pPr defTabSz="914367">
              <a:lnSpc>
                <a:spcPct val="90000"/>
              </a:lnSpc>
              <a:spcAft>
                <a:spcPts val="333"/>
              </a:spcAft>
              <a:defRPr/>
            </a:pPr>
            <a:endParaRPr lang="en-US" i="1" dirty="0"/>
          </a:p>
          <a:p>
            <a:pPr defTabSz="914367">
              <a:lnSpc>
                <a:spcPct val="90000"/>
              </a:lnSpc>
              <a:spcAft>
                <a:spcPts val="333"/>
              </a:spcAft>
              <a:defRPr/>
            </a:pPr>
            <a:r>
              <a:rPr lang="en-US" i="1" dirty="0"/>
              <a:t>It's easy</a:t>
            </a:r>
            <a:r>
              <a:rPr lang="en-US" b="0" i="1" dirty="0">
                <a:effectLst/>
              </a:rPr>
              <a:t> to </a:t>
            </a:r>
            <a:r>
              <a:rPr lang="en-US" i="1" dirty="0"/>
              <a:t>see </a:t>
            </a:r>
            <a:r>
              <a:rPr lang="en-US" b="0" i="1" dirty="0">
                <a:effectLst/>
              </a:rPr>
              <a:t>the </a:t>
            </a:r>
            <a:r>
              <a:rPr lang="en-US" i="1" dirty="0"/>
              <a:t>impacts digital transformation will have on </a:t>
            </a:r>
            <a:r>
              <a:rPr lang="en-US" b="0" i="1" dirty="0">
                <a:effectLst/>
              </a:rPr>
              <a:t>retail. </a:t>
            </a:r>
            <a:r>
              <a:rPr lang="en-US" i="1" dirty="0"/>
              <a:t>But let's go further </a:t>
            </a:r>
            <a:r>
              <a:rPr lang="en-US" b="0" i="1" dirty="0">
                <a:effectLst/>
              </a:rPr>
              <a:t>and </a:t>
            </a:r>
            <a:r>
              <a:rPr lang="en-US" i="1" dirty="0"/>
              <a:t>take a look at some </a:t>
            </a:r>
            <a:r>
              <a:rPr lang="en-US" b="0" i="1" dirty="0">
                <a:effectLst/>
              </a:rPr>
              <a:t>of the </a:t>
            </a:r>
            <a:r>
              <a:rPr lang="en-US" i="1" dirty="0"/>
              <a:t>common challenges retailers are having using data today</a:t>
            </a:r>
            <a:r>
              <a:rPr lang="en-US" b="0" i="1" dirty="0">
                <a:effectLst/>
              </a:rPr>
              <a:t>.</a:t>
            </a:r>
            <a:r>
              <a:rPr lang="en-US" i="1" dirty="0"/>
              <a:t> </a:t>
            </a:r>
            <a:endParaRPr lang="en-US" dirty="0">
              <a:cs typeface="Calibri"/>
            </a:endParaRPr>
          </a:p>
          <a:p>
            <a:endParaRPr lang="en-US" dirty="0">
              <a:solidFill>
                <a:srgbClr val="0A0A0A"/>
              </a:solidFill>
              <a:latin typeface="Georgia" panose="02040502050405020303" pitchFamily="18" charset="0"/>
              <a:cs typeface="Calibri" panose="020F0502020204030204"/>
            </a:endParaRPr>
          </a:p>
          <a:p>
            <a:endParaRPr lang="en-US" sz="1200" b="1" dirty="0"/>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0370863A-D379-4E69-9947-53FE6D24661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734668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3388" y="709613"/>
            <a:ext cx="6311900" cy="3549650"/>
          </a:xfrm>
        </p:spPr>
      </p:sp>
      <p:sp>
        <p:nvSpPr>
          <p:cNvPr id="3" name="Notes Placeholder 2"/>
          <p:cNvSpPr>
            <a:spLocks noGrp="1"/>
          </p:cNvSpPr>
          <p:nvPr>
            <p:ph type="body" idx="1"/>
          </p:nvPr>
        </p:nvSpPr>
        <p:spPr/>
        <p:txBody>
          <a:bodyPr/>
          <a:lstStyle/>
          <a:p>
            <a:pPr>
              <a:lnSpc>
                <a:spcPct val="107000"/>
              </a:lnSpc>
              <a:spcAft>
                <a:spcPts val="816"/>
              </a:spcAft>
            </a:pPr>
            <a:endParaRPr lang="en-CA" dirty="0"/>
          </a:p>
        </p:txBody>
      </p:sp>
      <p:sp>
        <p:nvSpPr>
          <p:cNvPr id="4" name="Date Placeholder 3"/>
          <p:cNvSpPr>
            <a:spLocks noGrp="1"/>
          </p:cNvSpPr>
          <p:nvPr>
            <p:ph type="dt" idx="10"/>
          </p:nvPr>
        </p:nvSpPr>
        <p:spPr/>
        <p:txBody>
          <a:bodyPr/>
          <a:lstStyle/>
          <a:p>
            <a:pPr marL="0" marR="0" lvl="0" indent="0" algn="r" defTabSz="933237" rtl="0" eaLnBrk="1" fontAlgn="auto" latinLnBrk="0" hangingPunct="1">
              <a:lnSpc>
                <a:spcPct val="100000"/>
              </a:lnSpc>
              <a:spcBef>
                <a:spcPts val="0"/>
              </a:spcBef>
              <a:spcAft>
                <a:spcPts val="0"/>
              </a:spcAft>
              <a:buClrTx/>
              <a:buSzTx/>
              <a:buFontTx/>
              <a:buNone/>
              <a:tabLst/>
              <a:defRPr/>
            </a:pPr>
            <a:fld id="{F448115E-4FC6-4502-A31B-6B55A38150DF}" type="datetime8">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pPr marL="0" marR="0" lvl="0" indent="0" algn="r" defTabSz="933237" rtl="0" eaLnBrk="1" fontAlgn="auto" latinLnBrk="0" hangingPunct="1">
                <a:lnSpc>
                  <a:spcPct val="100000"/>
                </a:lnSpc>
                <a:spcBef>
                  <a:spcPts val="0"/>
                </a:spcBef>
                <a:spcAft>
                  <a:spcPts val="0"/>
                </a:spcAft>
                <a:buClrTx/>
                <a:buSzTx/>
                <a:buFontTx/>
                <a:buNone/>
                <a:tabLst/>
                <a:defRPr/>
              </a:pPr>
              <a:t>8/19/23 1:33 AM</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 name="Slide Number Placeholder 4"/>
          <p:cNvSpPr>
            <a:spLocks noGrp="1"/>
          </p:cNvSpPr>
          <p:nvPr>
            <p:ph type="sldNum" sz="quarter" idx="11"/>
          </p:nvPr>
        </p:nvSpPr>
        <p:spPr/>
        <p:txBody>
          <a:bodyPr/>
          <a:lstStyle/>
          <a:p>
            <a:pPr marL="0" marR="0" lvl="0" indent="0" algn="r" defTabSz="93323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pPr marL="0" marR="0" lvl="0" indent="0" algn="r" defTabSz="933237" rtl="0" eaLnBrk="1" fontAlgn="auto" latinLnBrk="0" hangingPunct="1">
                <a:lnSpc>
                  <a:spcPct val="100000"/>
                </a:lnSpc>
                <a:spcBef>
                  <a:spcPts val="0"/>
                </a:spcBef>
                <a:spcAft>
                  <a:spcPts val="0"/>
                </a:spcAft>
                <a:buClrTx/>
                <a:buSzTx/>
                <a:buFontTx/>
                <a:buNone/>
                <a:tabLst/>
                <a:defRPr/>
              </a:pPr>
              <a:t>6</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 name="Header Placeholder 5"/>
          <p:cNvSpPr>
            <a:spLocks noGrp="1"/>
          </p:cNvSpPr>
          <p:nvPr>
            <p:ph type="hdr" sz="quarter" idx="12"/>
          </p:nvPr>
        </p:nvSpPr>
        <p:spPr/>
        <p:txBody>
          <a:bodyPr/>
          <a:lstStyle/>
          <a:p>
            <a:pPr marL="0" marR="0" lvl="0" indent="0" algn="l" defTabSz="933237"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Office365</a:t>
            </a:r>
          </a:p>
        </p:txBody>
      </p:sp>
      <p:sp>
        <p:nvSpPr>
          <p:cNvPr id="7" name="Footer Placeholder 6"/>
          <p:cNvSpPr>
            <a:spLocks noGrp="1"/>
          </p:cNvSpPr>
          <p:nvPr>
            <p:ph type="ftr" sz="quarter" idx="13"/>
          </p:nvPr>
        </p:nvSpPr>
        <p:spPr/>
        <p:txBody>
          <a:bodyPr/>
          <a:lstStyle/>
          <a:p>
            <a:pPr marL="236550" marR="0" lvl="0" indent="0" algn="l" defTabSz="932929" rtl="0" eaLnBrk="0" fontAlgn="auto" latinLnBrk="0" hangingPunct="0">
              <a:lnSpc>
                <a:spcPct val="100000"/>
              </a:lnSpc>
              <a:spcBef>
                <a:spcPts val="0"/>
              </a:spcBef>
              <a:spcAft>
                <a:spcPts val="0"/>
              </a:spcAft>
              <a:buClrTx/>
              <a:buSzTx/>
              <a:buFontTx/>
              <a:buNone/>
              <a:tabLst/>
              <a:defRPr/>
            </a:pPr>
            <a:r>
              <a:rPr kumimoji="0" lang="en-US" sz="5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6550" marR="0" lvl="0" indent="0" algn="l" defTabSz="932929" rtl="0" eaLnBrk="0" fontAlgn="auto" latinLnBrk="0" hangingPunct="0">
              <a:lnSpc>
                <a:spcPct val="100000"/>
              </a:lnSpc>
              <a:spcBef>
                <a:spcPts val="0"/>
              </a:spcBef>
              <a:spcAft>
                <a:spcPts val="0"/>
              </a:spcAft>
              <a:buClrTx/>
              <a:buSzTx/>
              <a:buFontTx/>
              <a:buNone/>
              <a:tabLst/>
              <a:defRPr/>
            </a:pPr>
            <a:r>
              <a:rPr kumimoji="0" lang="en-US" sz="5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8864779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Next Steps – Transition to Tech Pitch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The next step is to take a deeper dive into how it works and discuss proof of value.</a:t>
            </a:r>
          </a:p>
          <a:p>
            <a:endParaRPr lang="en-US" dirty="0"/>
          </a:p>
          <a:p>
            <a:r>
              <a:rPr lang="en-US" b="1" dirty="0"/>
              <a:t>[Field Note: </a:t>
            </a:r>
            <a:r>
              <a:rPr lang="en-US" dirty="0"/>
              <a:t>At this point, we transition from the business value discussion to a more technical portion of the deck. You may continue to walk through it with a TDM at this point or at a later date, as needed. The slide that follow will provide a demo for configuring the Accelerator).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6BC789-C87D-4A83-98F3-086F72DBF44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807060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TRACK:</a:t>
            </a:r>
          </a:p>
          <a:p>
            <a:r>
              <a:rPr lang="en-US" b="0" i="0" dirty="0">
                <a:solidFill>
                  <a:srgbClr val="323130"/>
                </a:solidFill>
                <a:effectLst/>
                <a:latin typeface="Segoe UI" panose="020B0502040204020203" pitchFamily="34" charset="0"/>
              </a:rPr>
              <a:t>Our solution streamlines the process of deploying Azure resources and creating a robust search engine. By creating a data source, Search Index, Skillsets, and Indexer within your Cognitive Search Service, we ensure that your data is easily accessible and searchable.</a:t>
            </a:r>
          </a:p>
          <a:p>
            <a:endParaRPr lang="en-US" b="0" i="0" dirty="0">
              <a:solidFill>
                <a:srgbClr val="323130"/>
              </a:solidFill>
              <a:effectLst/>
              <a:latin typeface="Segoe UI" panose="020B0502040204020203" pitchFamily="34" charset="0"/>
            </a:endParaRPr>
          </a:p>
          <a:p>
            <a:pPr algn="l"/>
            <a:r>
              <a:rPr lang="en-US" b="0" i="0" dirty="0">
                <a:solidFill>
                  <a:srgbClr val="323130"/>
                </a:solidFill>
                <a:effectLst/>
                <a:latin typeface="Segoe UI" panose="020B0502040204020203" pitchFamily="34" charset="0"/>
              </a:rPr>
              <a:t>Our solution also enriches your documents by creating specific skillsets to extract key information, apply OCR, generate translations, and more. This enriches your data and ensures that your search results are accurate and relevant.</a:t>
            </a:r>
          </a:p>
          <a:p>
            <a:pPr algn="l"/>
            <a:r>
              <a:rPr lang="en-US" b="0" i="0" dirty="0">
                <a:solidFill>
                  <a:srgbClr val="323130"/>
                </a:solidFill>
                <a:effectLst/>
                <a:latin typeface="Segoe UI" panose="020B0502040204020203" pitchFamily="34" charset="0"/>
              </a:rPr>
              <a:t>We define your index with your data schema and connect it to our search service. This allows us to have millisecond response times in our application, providing a fast and efficient search experience for your customers and employees.</a:t>
            </a:r>
          </a:p>
          <a:p>
            <a:pPr algn="l"/>
            <a:r>
              <a:rPr lang="en-US" b="0" i="0" dirty="0">
                <a:solidFill>
                  <a:srgbClr val="323130"/>
                </a:solidFill>
                <a:effectLst/>
                <a:latin typeface="Segoe UI" panose="020B0502040204020203" pitchFamily="34" charset="0"/>
              </a:rPr>
              <a:t>Finally, we use the data source, skillset, and index as inputs to run through our indexer pipeline. By creating the indexer on Azure Cognitive Search, we trigger the event to put the entire pipeline into motion, ensuring that your search results are comprehensive and up-to-date. Our solution saves time and resources while providing a powerful search engine for your organization.</a:t>
            </a:r>
          </a:p>
          <a:p>
            <a:pPr algn="l"/>
            <a:endParaRPr lang="en-US" b="0" i="0" dirty="0">
              <a:solidFill>
                <a:srgbClr val="323130"/>
              </a:solidFill>
              <a:effectLst/>
              <a:latin typeface="Segoe UI" panose="020B0502040204020203" pitchFamily="34" charset="0"/>
            </a:endParaRPr>
          </a:p>
          <a:p>
            <a:pPr algn="l"/>
            <a:r>
              <a:rPr lang="en-US" b="0" i="0" dirty="0">
                <a:solidFill>
                  <a:srgbClr val="323130"/>
                </a:solidFill>
                <a:effectLst/>
                <a:latin typeface="Segoe UI" panose="020B0502040204020203" pitchFamily="34" charset="0"/>
              </a:rPr>
              <a:t>With our solution, you can practice querying across your data and leverage the power of Azure Open AI to enhance your search results. We'll help you finalize your solution by deploying a web application that's easy to share with others.</a:t>
            </a:r>
          </a:p>
          <a:p>
            <a:pPr algn="l"/>
            <a:r>
              <a:rPr lang="en-US" b="0" i="0" dirty="0">
                <a:solidFill>
                  <a:srgbClr val="323130"/>
                </a:solidFill>
                <a:effectLst/>
                <a:latin typeface="Segoe UI" panose="020B0502040204020203" pitchFamily="34" charset="0"/>
              </a:rPr>
              <a:t>To get started, we'll set your Azure Open AI parameters, pulling in the right amount of data from your cognitive search results. We'll compare the output vectors from search, semantic search, and Azure Open AI to ensure that you're getting the best possible results.</a:t>
            </a:r>
          </a:p>
          <a:p>
            <a:pPr algn="l"/>
            <a:r>
              <a:rPr lang="en-US" b="0" i="0" dirty="0">
                <a:solidFill>
                  <a:srgbClr val="323130"/>
                </a:solidFill>
                <a:effectLst/>
                <a:latin typeface="Segoe UI" panose="020B0502040204020203" pitchFamily="34" charset="0"/>
              </a:rPr>
              <a:t>By leveraging the </a:t>
            </a:r>
            <a:r>
              <a:rPr lang="en-US" b="0" i="0" dirty="0" err="1">
                <a:solidFill>
                  <a:srgbClr val="323130"/>
                </a:solidFill>
                <a:effectLst/>
                <a:latin typeface="Segoe UI" panose="020B0502040204020203" pitchFamily="34" charset="0"/>
              </a:rPr>
              <a:t>Langchain</a:t>
            </a:r>
            <a:r>
              <a:rPr lang="en-US" b="0" i="0" dirty="0">
                <a:solidFill>
                  <a:srgbClr val="323130"/>
                </a:solidFill>
                <a:effectLst/>
                <a:latin typeface="Segoe UI" panose="020B0502040204020203" pitchFamily="34" charset="0"/>
              </a:rPr>
              <a:t> library, we can compare search results and accuracy of using Azure Cognitive Search versus Azure Cognitive Search + Azure Open AI, showcasing the power of Azure Open AI.</a:t>
            </a:r>
          </a:p>
          <a:p>
            <a:pPr algn="l"/>
            <a:r>
              <a:rPr lang="en-US" b="0" i="0" dirty="0">
                <a:solidFill>
                  <a:srgbClr val="323130"/>
                </a:solidFill>
                <a:effectLst/>
                <a:latin typeface="Segoe UI" panose="020B0502040204020203" pitchFamily="34" charset="0"/>
              </a:rPr>
              <a:t>Finally, we'll deploy the web application by connecting it to our forked Github repository. This allows you to query data in a beautiful UI and receive top results powered by Azure Open AI. With our solution, you'll have a powerful search engine that's easy to use and share with others.</a:t>
            </a:r>
          </a:p>
          <a:p>
            <a:pPr algn="l"/>
            <a:endParaRPr lang="en-US" b="0" i="0" dirty="0">
              <a:solidFill>
                <a:srgbClr val="323130"/>
              </a:solidFill>
              <a:effectLst/>
              <a:latin typeface="Segoe UI" panose="020B0502040204020203" pitchFamily="34" charset="0"/>
            </a:endParaRP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DA97B5-C9CC-414D-BB28-4D69301BC06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351228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0" i="0" dirty="0">
                <a:solidFill>
                  <a:srgbClr val="24292F"/>
                </a:solidFill>
                <a:effectLst/>
                <a:latin typeface="-apple-system"/>
              </a:rPr>
              <a:t>In comparison with </a:t>
            </a:r>
            <a:r>
              <a:rPr lang="en-US" b="0" i="0" u="none" strike="noStrike" dirty="0">
                <a:solidFill>
                  <a:srgbClr val="24292F"/>
                </a:solidFill>
                <a:effectLst/>
                <a:latin typeface="-apple-system"/>
                <a:hlinkClick r:id="rId3"/>
              </a:rPr>
              <a:t>this MSFT accelerator</a:t>
            </a:r>
            <a:r>
              <a:rPr lang="en-US" b="0" i="0" dirty="0">
                <a:solidFill>
                  <a:srgbClr val="24292F"/>
                </a:solidFill>
                <a:effectLst/>
                <a:latin typeface="-apple-system"/>
              </a:rPr>
              <a:t>, our Retail Recommender Solution Offering is much simpler to setup. It doesn't require Synapse or Spark while at the same time can handle more than 95% of the retail cases</a:t>
            </a:r>
          </a:p>
          <a:p>
            <a:pPr algn="l">
              <a:buFont typeface="Arial" panose="020B0604020202020204" pitchFamily="34" charset="0"/>
              <a:buChar char="•"/>
            </a:pPr>
            <a:r>
              <a:rPr lang="en-US" b="0" i="0" dirty="0">
                <a:solidFill>
                  <a:srgbClr val="24292F"/>
                </a:solidFill>
                <a:effectLst/>
                <a:latin typeface="-apple-system"/>
              </a:rPr>
              <a:t>Uses not only the transaction log (Date, </a:t>
            </a:r>
            <a:r>
              <a:rPr lang="en-US" b="0" i="0" dirty="0" err="1">
                <a:solidFill>
                  <a:srgbClr val="24292F"/>
                </a:solidFill>
                <a:effectLst/>
                <a:latin typeface="-apple-system"/>
              </a:rPr>
              <a:t>User_id</a:t>
            </a:r>
            <a:r>
              <a:rPr lang="en-US" b="0" i="0" dirty="0">
                <a:solidFill>
                  <a:srgbClr val="24292F"/>
                </a:solidFill>
                <a:effectLst/>
                <a:latin typeface="-apple-system"/>
              </a:rPr>
              <a:t>, </a:t>
            </a:r>
            <a:r>
              <a:rPr lang="en-US" b="0" i="0" dirty="0" err="1">
                <a:solidFill>
                  <a:srgbClr val="24292F"/>
                </a:solidFill>
                <a:effectLst/>
                <a:latin typeface="-apple-system"/>
              </a:rPr>
              <a:t>Item_id</a:t>
            </a:r>
            <a:r>
              <a:rPr lang="en-US" b="0" i="0" dirty="0">
                <a:solidFill>
                  <a:srgbClr val="24292F"/>
                </a:solidFill>
                <a:effectLst/>
                <a:latin typeface="-apple-system"/>
              </a:rPr>
              <a:t>, Interaction), but can also use the Item master dataset and the user dataset in order to make quality predictions</a:t>
            </a:r>
          </a:p>
          <a:p>
            <a:pPr algn="l">
              <a:buFont typeface="Arial" panose="020B0604020202020204" pitchFamily="34" charset="0"/>
              <a:buChar char="•"/>
            </a:pPr>
            <a:r>
              <a:rPr lang="en-US" b="0" i="0" dirty="0">
                <a:solidFill>
                  <a:srgbClr val="24292F"/>
                </a:solidFill>
                <a:effectLst/>
                <a:latin typeface="-apple-system"/>
              </a:rPr>
              <a:t>Leverages side features for training and for prediction. Can take in consideration side features for transactions , users and items.</a:t>
            </a:r>
          </a:p>
          <a:p>
            <a:pPr algn="l">
              <a:buFont typeface="Arial" panose="020B0604020202020204" pitchFamily="34" charset="0"/>
              <a:buChar char="•"/>
            </a:pPr>
            <a:r>
              <a:rPr lang="en-US" b="0" i="0" dirty="0">
                <a:solidFill>
                  <a:srgbClr val="24292F"/>
                </a:solidFill>
                <a:effectLst/>
                <a:latin typeface="-apple-system"/>
              </a:rPr>
              <a:t>Can perform item similarity / basket analysis for upsell and cross sell</a:t>
            </a:r>
          </a:p>
          <a:p>
            <a:pPr algn="l">
              <a:buFont typeface="Arial" panose="020B0604020202020204" pitchFamily="34" charset="0"/>
              <a:buChar char="•"/>
            </a:pPr>
            <a:r>
              <a:rPr lang="en-US" b="0" i="0" dirty="0">
                <a:solidFill>
                  <a:srgbClr val="24292F"/>
                </a:solidFill>
                <a:effectLst/>
                <a:latin typeface="-apple-system"/>
              </a:rPr>
              <a:t>Produces as output an API on a docker image. That can be place in any cloud provider or on-premises</a:t>
            </a:r>
          </a:p>
          <a:p>
            <a:pPr algn="l">
              <a:buFont typeface="Arial" panose="020B0604020202020204" pitchFamily="34" charset="0"/>
              <a:buChar char="•"/>
            </a:pPr>
            <a:r>
              <a:rPr lang="en-US" b="0" i="0" dirty="0">
                <a:solidFill>
                  <a:srgbClr val="24292F"/>
                </a:solidFill>
                <a:effectLst/>
                <a:latin typeface="-apple-system"/>
              </a:rPr>
              <a:t>Contains deployment via Azure ML Services in:  Azure Container Instance (Test), and Azure Kubernetes Service (Production)}</a:t>
            </a:r>
          </a:p>
          <a:p>
            <a:pPr algn="l">
              <a:buFont typeface="Arial" panose="020B0604020202020204" pitchFamily="34" charset="0"/>
              <a:buChar char="•"/>
            </a:pPr>
            <a:r>
              <a:rPr lang="en-US" b="0" i="0" dirty="0">
                <a:solidFill>
                  <a:srgbClr val="24292F"/>
                </a:solidFill>
                <a:effectLst/>
                <a:latin typeface="-apple-system"/>
              </a:rPr>
              <a:t>Also contains deployment for Azure Databricks </a:t>
            </a:r>
            <a:r>
              <a:rPr lang="en-US" b="0" i="0" dirty="0" err="1">
                <a:solidFill>
                  <a:srgbClr val="24292F"/>
                </a:solidFill>
                <a:effectLst/>
                <a:latin typeface="-apple-system"/>
              </a:rPr>
              <a:t>MLFlow</a:t>
            </a:r>
            <a:r>
              <a:rPr lang="en-US" b="0" i="0" dirty="0">
                <a:solidFill>
                  <a:srgbClr val="24292F"/>
                </a:solidFill>
                <a:effectLst/>
                <a:latin typeface="-apple-system"/>
              </a:rPr>
              <a:t> model serving</a:t>
            </a:r>
          </a:p>
          <a:p>
            <a:pPr algn="l">
              <a:buFont typeface="Arial" panose="020B0604020202020204" pitchFamily="34" charset="0"/>
              <a:buChar char="•"/>
            </a:pPr>
            <a:r>
              <a:rPr lang="en-US" b="0" i="0" dirty="0">
                <a:solidFill>
                  <a:srgbClr val="24292F"/>
                </a:solidFill>
                <a:effectLst/>
                <a:latin typeface="-apple-system"/>
              </a:rPr>
              <a:t>API Features:  Top K recommendations, include or exclude set of items from the recommendation,  uses side features at prediction time, specify specific features at inference time,  allows querying similar items.</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BB52CB-ADD0-4FCF-84F4-15E54629142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6562613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4.emf"/><Relationship Id="rId4" Type="http://schemas.openxmlformats.org/officeDocument/2006/relationships/image" Target="../media/image6.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logo">
    <p:bg>
      <p:bgRef idx="1001">
        <a:schemeClr val="bg1"/>
      </p:bgRef>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48EF12C-CD83-4E1C-A438-B63E95E546CA}"/>
              </a:ext>
            </a:extLst>
          </p:cNvPr>
          <p:cNvSpPr/>
          <p:nvPr userDrawn="1"/>
        </p:nvSpPr>
        <p:spPr bwMode="auto">
          <a:xfrm>
            <a:off x="0" y="4610100"/>
            <a:ext cx="12192000" cy="22479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4" name="Picture 3" descr="Background pattern&#10;&#10;Description automatically generated">
            <a:extLst>
              <a:ext uri="{FF2B5EF4-FFF2-40B4-BE49-F238E27FC236}">
                <a16:creationId xmlns:a16="http://schemas.microsoft.com/office/drawing/2014/main" id="{0AD37917-9C3C-48FF-B37F-D2235FCAE380}"/>
              </a:ext>
            </a:extLst>
          </p:cNvPr>
          <p:cNvPicPr>
            <a:picLocks noChangeAspect="1"/>
          </p:cNvPicPr>
          <p:nvPr userDrawn="1"/>
        </p:nvPicPr>
        <p:blipFill rotWithShape="1">
          <a:blip r:embed="rId2"/>
          <a:srcRect l="769" t="265" r="256" b="758"/>
          <a:stretch/>
        </p:blipFill>
        <p:spPr>
          <a:xfrm>
            <a:off x="0" y="0"/>
            <a:ext cx="12192000" cy="6858000"/>
          </a:xfrm>
          <a:prstGeom prst="rect">
            <a:avLst/>
          </a:prstGeom>
        </p:spPr>
      </p:pic>
      <p:sp>
        <p:nvSpPr>
          <p:cNvPr id="3" name="Title 2">
            <a:extLst>
              <a:ext uri="{FF2B5EF4-FFF2-40B4-BE49-F238E27FC236}">
                <a16:creationId xmlns:a16="http://schemas.microsoft.com/office/drawing/2014/main" id="{9E59266D-3747-456E-BB15-117206E92E81}"/>
              </a:ext>
            </a:extLst>
          </p:cNvPr>
          <p:cNvSpPr>
            <a:spLocks noGrp="1"/>
          </p:cNvSpPr>
          <p:nvPr>
            <p:ph type="title" hasCustomPrompt="1"/>
          </p:nvPr>
        </p:nvSpPr>
        <p:spPr>
          <a:xfrm>
            <a:off x="584200" y="2692859"/>
            <a:ext cx="5266437" cy="1107996"/>
          </a:xfrm>
        </p:spPr>
        <p:txBody>
          <a:bodyPr anchor="b"/>
          <a:lstStyle>
            <a:lvl1pPr>
              <a:defRPr>
                <a:solidFill>
                  <a:schemeClr val="tx1"/>
                </a:solidFill>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lang="en-US" dirty="0"/>
              <a:t>Name </a:t>
            </a:r>
            <a:br>
              <a:rPr lang="en-US" dirty="0"/>
            </a:br>
            <a:r>
              <a:rPr lang="en-US" sz="3600" b="1" dirty="0">
                <a:solidFill>
                  <a:schemeClr val="accent1"/>
                </a:solidFill>
                <a:latin typeface="Segoe UI Semibold" panose="020B0502040204020203" pitchFamily="34" charset="0"/>
                <a:cs typeface="Segoe UI Semibold" panose="020B0502040204020203" pitchFamily="34" charset="0"/>
              </a:rPr>
              <a:t>Solution Accelerator</a:t>
            </a:r>
            <a:endParaRPr lang="en-US" dirty="0"/>
          </a:p>
        </p:txBody>
      </p:sp>
      <p:pic>
        <p:nvPicPr>
          <p:cNvPr id="13" name="Picture 12">
            <a:extLst>
              <a:ext uri="{FF2B5EF4-FFF2-40B4-BE49-F238E27FC236}">
                <a16:creationId xmlns:a16="http://schemas.microsoft.com/office/drawing/2014/main" id="{8CE71CF9-1B34-4D38-803A-C8662AC1FF41}"/>
              </a:ext>
            </a:extLst>
          </p:cNvPr>
          <p:cNvPicPr>
            <a:picLocks noChangeAspect="1"/>
          </p:cNvPicPr>
          <p:nvPr userDrawn="1"/>
        </p:nvPicPr>
        <p:blipFill>
          <a:blip r:embed="rId3"/>
          <a:stretch>
            <a:fillRect/>
          </a:stretch>
        </p:blipFill>
        <p:spPr>
          <a:xfrm>
            <a:off x="584200" y="590929"/>
            <a:ext cx="1956594" cy="279115"/>
          </a:xfrm>
          <a:prstGeom prst="rect">
            <a:avLst/>
          </a:prstGeom>
        </p:spPr>
      </p:pic>
      <p:sp>
        <p:nvSpPr>
          <p:cNvPr id="5" name="TextBox 4">
            <a:extLst>
              <a:ext uri="{FF2B5EF4-FFF2-40B4-BE49-F238E27FC236}">
                <a16:creationId xmlns:a16="http://schemas.microsoft.com/office/drawing/2014/main" id="{BCC2A301-04AB-FC9A-3107-F352E905E1DE}"/>
              </a:ext>
            </a:extLst>
          </p:cNvPr>
          <p:cNvSpPr txBox="1"/>
          <p:nvPr userDrawn="1"/>
        </p:nvSpPr>
        <p:spPr>
          <a:xfrm>
            <a:off x="556015" y="6657542"/>
            <a:ext cx="2011680" cy="110800"/>
          </a:xfrm>
          <a:prstGeom prst="rect">
            <a:avLst/>
          </a:prstGeom>
          <a:noFill/>
        </p:spPr>
        <p:txBody>
          <a:bodyPr wrap="square" lIns="0" tIns="0" rIns="0" bIns="0">
            <a:spAutoFit/>
          </a:bodyPr>
          <a:lstStyle/>
          <a:p>
            <a:pPr algn="r">
              <a:lnSpc>
                <a:spcPct val="90000"/>
              </a:lnSpc>
              <a:spcAft>
                <a:spcPts val="600"/>
              </a:spcAft>
            </a:pPr>
            <a:r>
              <a:rPr lang="en-US" sz="800" dirty="0"/>
              <a:t>©Microsoft Corporation. All rights reserved.</a:t>
            </a:r>
          </a:p>
        </p:txBody>
      </p:sp>
    </p:spTree>
    <p:extLst>
      <p:ext uri="{BB962C8B-B14F-4D97-AF65-F5344CB8AC3E}">
        <p14:creationId xmlns:p14="http://schemas.microsoft.com/office/powerpoint/2010/main" val="8120785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nternal slide">
    <p:bg>
      <p:bgPr>
        <a:solidFill>
          <a:schemeClr val="tx1"/>
        </a:solidFill>
        <a:effectLst/>
      </p:bgPr>
    </p:bg>
    <p:spTree>
      <p:nvGrpSpPr>
        <p:cNvPr id="1" name=""/>
        <p:cNvGrpSpPr/>
        <p:nvPr/>
      </p:nvGrpSpPr>
      <p:grpSpPr>
        <a:xfrm>
          <a:off x="0" y="0"/>
          <a:ext cx="0" cy="0"/>
          <a:chOff x="0" y="0"/>
          <a:chExt cx="0" cy="0"/>
        </a:xfrm>
      </p:grpSpPr>
      <p:sp>
        <p:nvSpPr>
          <p:cNvPr id="18" name="Title 17">
            <a:extLst>
              <a:ext uri="{FF2B5EF4-FFF2-40B4-BE49-F238E27FC236}">
                <a16:creationId xmlns:a16="http://schemas.microsoft.com/office/drawing/2014/main" id="{EE1EAD27-E2C1-45AA-9F72-6EA7464EBD2B}"/>
              </a:ext>
            </a:extLst>
          </p:cNvPr>
          <p:cNvSpPr>
            <a:spLocks noGrp="1"/>
          </p:cNvSpPr>
          <p:nvPr>
            <p:ph type="title"/>
          </p:nvPr>
        </p:nvSpPr>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2847150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hank You Slide">
    <p:bg>
      <p:bgRef idx="1001">
        <a:schemeClr val="bg1"/>
      </p:bgRef>
    </p:bg>
    <p:spTree>
      <p:nvGrpSpPr>
        <p:cNvPr id="1" name=""/>
        <p:cNvGrpSpPr/>
        <p:nvPr/>
      </p:nvGrpSpPr>
      <p:grpSpPr>
        <a:xfrm>
          <a:off x="0" y="0"/>
          <a:ext cx="0" cy="0"/>
          <a:chOff x="0" y="0"/>
          <a:chExt cx="0" cy="0"/>
        </a:xfrm>
      </p:grpSpPr>
      <p:pic>
        <p:nvPicPr>
          <p:cNvPr id="2" name="Picture 1" descr="A picture containing shape&#10;&#10;Description automatically generated">
            <a:extLst>
              <a:ext uri="{FF2B5EF4-FFF2-40B4-BE49-F238E27FC236}">
                <a16:creationId xmlns:a16="http://schemas.microsoft.com/office/drawing/2014/main" id="{33AECBDA-7428-4A39-9FC3-6FB5C6542F77}"/>
              </a:ext>
            </a:extLst>
          </p:cNvPr>
          <p:cNvPicPr>
            <a:picLocks noChangeAspect="1"/>
          </p:cNvPicPr>
          <p:nvPr userDrawn="1"/>
        </p:nvPicPr>
        <p:blipFill rotWithShape="1">
          <a:blip r:embed="rId2"/>
          <a:srcRect r="4826" b="3933"/>
          <a:stretch/>
        </p:blipFill>
        <p:spPr>
          <a:xfrm>
            <a:off x="10489557" y="5351438"/>
            <a:ext cx="1702443" cy="1506562"/>
          </a:xfrm>
          <a:custGeom>
            <a:avLst/>
            <a:gdLst>
              <a:gd name="connsiteX0" fmla="*/ 0 w 1702443"/>
              <a:gd name="connsiteY0" fmla="*/ 0 h 1506562"/>
              <a:gd name="connsiteX1" fmla="*/ 1702443 w 1702443"/>
              <a:gd name="connsiteY1" fmla="*/ 0 h 1506562"/>
              <a:gd name="connsiteX2" fmla="*/ 1702443 w 1702443"/>
              <a:gd name="connsiteY2" fmla="*/ 1506562 h 1506562"/>
              <a:gd name="connsiteX3" fmla="*/ 0 w 1702443"/>
              <a:gd name="connsiteY3" fmla="*/ 1506562 h 1506562"/>
            </a:gdLst>
            <a:ahLst/>
            <a:cxnLst>
              <a:cxn ang="0">
                <a:pos x="connsiteX0" y="connsiteY0"/>
              </a:cxn>
              <a:cxn ang="0">
                <a:pos x="connsiteX1" y="connsiteY1"/>
              </a:cxn>
              <a:cxn ang="0">
                <a:pos x="connsiteX2" y="connsiteY2"/>
              </a:cxn>
              <a:cxn ang="0">
                <a:pos x="connsiteX3" y="connsiteY3"/>
              </a:cxn>
            </a:cxnLst>
            <a:rect l="l" t="t" r="r" b="b"/>
            <a:pathLst>
              <a:path w="1702443" h="1506562">
                <a:moveTo>
                  <a:pt x="0" y="0"/>
                </a:moveTo>
                <a:lnTo>
                  <a:pt x="1702443" y="0"/>
                </a:lnTo>
                <a:lnTo>
                  <a:pt x="1702443" y="1506562"/>
                </a:lnTo>
                <a:lnTo>
                  <a:pt x="0" y="1506562"/>
                </a:lnTo>
                <a:close/>
              </a:path>
            </a:pathLst>
          </a:custGeom>
        </p:spPr>
      </p:pic>
      <p:sp>
        <p:nvSpPr>
          <p:cNvPr id="8" name="Rectangle 7">
            <a:extLst>
              <a:ext uri="{FF2B5EF4-FFF2-40B4-BE49-F238E27FC236}">
                <a16:creationId xmlns:a16="http://schemas.microsoft.com/office/drawing/2014/main" id="{9637F3BC-597F-4575-852C-08E771CAB05D}"/>
              </a:ext>
            </a:extLst>
          </p:cNvPr>
          <p:cNvSpPr/>
          <p:nvPr userDrawn="1"/>
        </p:nvSpPr>
        <p:spPr bwMode="auto">
          <a:xfrm>
            <a:off x="0" y="5943600"/>
            <a:ext cx="12188952" cy="9144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10" name="Picture 9" descr="Background pattern&#10;&#10;Description automatically generated">
            <a:extLst>
              <a:ext uri="{FF2B5EF4-FFF2-40B4-BE49-F238E27FC236}">
                <a16:creationId xmlns:a16="http://schemas.microsoft.com/office/drawing/2014/main" id="{25A73C4B-FF4D-44B8-ACC0-EF67A956FE3C}"/>
              </a:ext>
            </a:extLst>
          </p:cNvPr>
          <p:cNvPicPr>
            <a:picLocks noChangeAspect="1"/>
          </p:cNvPicPr>
          <p:nvPr userDrawn="1"/>
        </p:nvPicPr>
        <p:blipFill rotWithShape="1">
          <a:blip r:embed="rId3"/>
          <a:srcRect l="769" t="265" r="256" b="758"/>
          <a:stretch/>
        </p:blipFill>
        <p:spPr>
          <a:xfrm>
            <a:off x="0" y="0"/>
            <a:ext cx="12192000" cy="6858000"/>
          </a:xfrm>
          <a:prstGeom prst="rect">
            <a:avLst/>
          </a:prstGeom>
        </p:spPr>
      </p:pic>
      <p:sp>
        <p:nvSpPr>
          <p:cNvPr id="11" name="Title 10">
            <a:extLst>
              <a:ext uri="{FF2B5EF4-FFF2-40B4-BE49-F238E27FC236}">
                <a16:creationId xmlns:a16="http://schemas.microsoft.com/office/drawing/2014/main" id="{063E66AE-A766-43C5-A305-5AC9EC59F6D4}"/>
              </a:ext>
            </a:extLst>
          </p:cNvPr>
          <p:cNvSpPr>
            <a:spLocks noGrp="1"/>
          </p:cNvSpPr>
          <p:nvPr>
            <p:ph type="title" hasCustomPrompt="1"/>
          </p:nvPr>
        </p:nvSpPr>
        <p:spPr>
          <a:xfrm>
            <a:off x="588263" y="3152001"/>
            <a:ext cx="2120581" cy="553998"/>
          </a:xfrm>
        </p:spPr>
        <p:txBody>
          <a:bodyPr wrap="none" anchor="ctr"/>
          <a:lstStyle>
            <a:lvl1pPr>
              <a:defRPr/>
            </a:lvl1pPr>
          </a:lstStyle>
          <a:p>
            <a:r>
              <a:rPr lang="en-US"/>
              <a:t>Thank you</a:t>
            </a:r>
          </a:p>
        </p:txBody>
      </p:sp>
    </p:spTree>
    <p:extLst>
      <p:ext uri="{BB962C8B-B14F-4D97-AF65-F5344CB8AC3E}">
        <p14:creationId xmlns:p14="http://schemas.microsoft.com/office/powerpoint/2010/main" val="17338488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Divider">
    <p:bg>
      <p:bgRef idx="1001">
        <a:schemeClr val="bg1"/>
      </p:bgRef>
    </p:bg>
    <p:spTree>
      <p:nvGrpSpPr>
        <p:cNvPr id="1" name=""/>
        <p:cNvGrpSpPr/>
        <p:nvPr/>
      </p:nvGrpSpPr>
      <p:grpSpPr>
        <a:xfrm>
          <a:off x="0" y="0"/>
          <a:ext cx="0" cy="0"/>
          <a:chOff x="0" y="0"/>
          <a:chExt cx="0" cy="0"/>
        </a:xfrm>
      </p:grpSpPr>
      <p:sp>
        <p:nvSpPr>
          <p:cNvPr id="34" name="Freeform: Shape 33">
            <a:extLst>
              <a:ext uri="{FF2B5EF4-FFF2-40B4-BE49-F238E27FC236}">
                <a16:creationId xmlns:a16="http://schemas.microsoft.com/office/drawing/2014/main" id="{EBB9619B-C4D8-42D7-A4D3-388F6D5BB031}"/>
              </a:ext>
            </a:extLst>
          </p:cNvPr>
          <p:cNvSpPr/>
          <p:nvPr userDrawn="1"/>
        </p:nvSpPr>
        <p:spPr bwMode="auto">
          <a:xfrm>
            <a:off x="0" y="2489200"/>
            <a:ext cx="8412622" cy="1302981"/>
          </a:xfrm>
          <a:custGeom>
            <a:avLst/>
            <a:gdLst>
              <a:gd name="connsiteX0" fmla="*/ 0 w 8412622"/>
              <a:gd name="connsiteY0" fmla="*/ 0 h 1302981"/>
              <a:gd name="connsiteX1" fmla="*/ 8066198 w 8412622"/>
              <a:gd name="connsiteY1" fmla="*/ 0 h 1302981"/>
              <a:gd name="connsiteX2" fmla="*/ 8412622 w 8412622"/>
              <a:gd name="connsiteY2" fmla="*/ 651491 h 1302981"/>
              <a:gd name="connsiteX3" fmla="*/ 8066198 w 8412622"/>
              <a:gd name="connsiteY3" fmla="*/ 1302981 h 1302981"/>
              <a:gd name="connsiteX4" fmla="*/ 0 w 8412622"/>
              <a:gd name="connsiteY4" fmla="*/ 1302981 h 1302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12622" h="1302981">
                <a:moveTo>
                  <a:pt x="0" y="0"/>
                </a:moveTo>
                <a:lnTo>
                  <a:pt x="8066198" y="0"/>
                </a:lnTo>
                <a:lnTo>
                  <a:pt x="8412622" y="651491"/>
                </a:lnTo>
                <a:lnTo>
                  <a:pt x="8066198" y="1302981"/>
                </a:lnTo>
                <a:lnTo>
                  <a:pt x="0" y="1302981"/>
                </a:lnTo>
                <a:close/>
              </a:path>
            </a:pathLst>
          </a:custGeom>
          <a:solidFill>
            <a:srgbClr val="4FE5FD"/>
          </a:solidFill>
          <a:ln w="3175">
            <a:solidFill>
              <a:srgbClr val="4FE5FD"/>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7" name="Freeform: Shape 36">
            <a:extLst>
              <a:ext uri="{FF2B5EF4-FFF2-40B4-BE49-F238E27FC236}">
                <a16:creationId xmlns:a16="http://schemas.microsoft.com/office/drawing/2014/main" id="{75980D1B-DEF8-4D94-A98D-B8BD69B200F5}"/>
              </a:ext>
            </a:extLst>
          </p:cNvPr>
          <p:cNvSpPr/>
          <p:nvPr userDrawn="1"/>
        </p:nvSpPr>
        <p:spPr bwMode="auto">
          <a:xfrm>
            <a:off x="1" y="3492404"/>
            <a:ext cx="7647157" cy="1196504"/>
          </a:xfrm>
          <a:custGeom>
            <a:avLst/>
            <a:gdLst>
              <a:gd name="connsiteX0" fmla="*/ 0 w 7647157"/>
              <a:gd name="connsiteY0" fmla="*/ 0 h 1196504"/>
              <a:gd name="connsiteX1" fmla="*/ 7329042 w 7647157"/>
              <a:gd name="connsiteY1" fmla="*/ 0 h 1196504"/>
              <a:gd name="connsiteX2" fmla="*/ 7647157 w 7647157"/>
              <a:gd name="connsiteY2" fmla="*/ 598252 h 1196504"/>
              <a:gd name="connsiteX3" fmla="*/ 7329042 w 7647157"/>
              <a:gd name="connsiteY3" fmla="*/ 1196504 h 1196504"/>
              <a:gd name="connsiteX4" fmla="*/ 0 w 7647157"/>
              <a:gd name="connsiteY4" fmla="*/ 1196504 h 11965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47157" h="1196504">
                <a:moveTo>
                  <a:pt x="0" y="0"/>
                </a:moveTo>
                <a:lnTo>
                  <a:pt x="7329042" y="0"/>
                </a:lnTo>
                <a:lnTo>
                  <a:pt x="7647157" y="598252"/>
                </a:lnTo>
                <a:lnTo>
                  <a:pt x="7329042" y="1196504"/>
                </a:lnTo>
                <a:lnTo>
                  <a:pt x="0" y="1196504"/>
                </a:lnTo>
                <a:close/>
              </a:path>
            </a:pathLst>
          </a:custGeom>
          <a:solidFill>
            <a:srgbClr val="3293DE"/>
          </a:solidFill>
          <a:ln w="3175">
            <a:solidFill>
              <a:srgbClr val="3293D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3" name="Freeform: Shape 32">
            <a:extLst>
              <a:ext uri="{FF2B5EF4-FFF2-40B4-BE49-F238E27FC236}">
                <a16:creationId xmlns:a16="http://schemas.microsoft.com/office/drawing/2014/main" id="{2821B915-5C96-4915-A724-1E05EDECA68A}"/>
              </a:ext>
            </a:extLst>
          </p:cNvPr>
          <p:cNvSpPr/>
          <p:nvPr userDrawn="1"/>
        </p:nvSpPr>
        <p:spPr bwMode="auto">
          <a:xfrm>
            <a:off x="0" y="4095908"/>
            <a:ext cx="7644366" cy="593000"/>
          </a:xfrm>
          <a:custGeom>
            <a:avLst/>
            <a:gdLst>
              <a:gd name="connsiteX0" fmla="*/ 0 w 7644366"/>
              <a:gd name="connsiteY0" fmla="*/ 0 h 593000"/>
              <a:gd name="connsiteX1" fmla="*/ 7644366 w 7644366"/>
              <a:gd name="connsiteY1" fmla="*/ 0 h 593000"/>
              <a:gd name="connsiteX2" fmla="*/ 7329043 w 7644366"/>
              <a:gd name="connsiteY2" fmla="*/ 593000 h 593000"/>
              <a:gd name="connsiteX3" fmla="*/ 0 w 7644366"/>
              <a:gd name="connsiteY3" fmla="*/ 593000 h 593000"/>
            </a:gdLst>
            <a:ahLst/>
            <a:cxnLst>
              <a:cxn ang="0">
                <a:pos x="connsiteX0" y="connsiteY0"/>
              </a:cxn>
              <a:cxn ang="0">
                <a:pos x="connsiteX1" y="connsiteY1"/>
              </a:cxn>
              <a:cxn ang="0">
                <a:pos x="connsiteX2" y="connsiteY2"/>
              </a:cxn>
              <a:cxn ang="0">
                <a:pos x="connsiteX3" y="connsiteY3"/>
              </a:cxn>
            </a:cxnLst>
            <a:rect l="l" t="t" r="r" b="b"/>
            <a:pathLst>
              <a:path w="7644366" h="593000">
                <a:moveTo>
                  <a:pt x="0" y="0"/>
                </a:moveTo>
                <a:lnTo>
                  <a:pt x="7644366" y="0"/>
                </a:lnTo>
                <a:lnTo>
                  <a:pt x="7329043" y="593000"/>
                </a:lnTo>
                <a:lnTo>
                  <a:pt x="0" y="593000"/>
                </a:lnTo>
                <a:close/>
              </a:path>
            </a:pathLst>
          </a:custGeom>
          <a:gradFill>
            <a:gsLst>
              <a:gs pos="100000">
                <a:schemeClr val="bg1">
                  <a:alpha val="0"/>
                </a:schemeClr>
              </a:gs>
              <a:gs pos="0">
                <a:schemeClr val="tx1">
                  <a:lumMod val="90000"/>
                  <a:alpha val="25000"/>
                </a:schemeClr>
              </a:gs>
            </a:gsLst>
            <a:lin ang="5400000" scaled="1"/>
          </a:gra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6" name="Freeform: Shape 35">
            <a:extLst>
              <a:ext uri="{FF2B5EF4-FFF2-40B4-BE49-F238E27FC236}">
                <a16:creationId xmlns:a16="http://schemas.microsoft.com/office/drawing/2014/main" id="{1E56DBD1-7BD3-4A85-9134-123342F6AA4E}"/>
              </a:ext>
            </a:extLst>
          </p:cNvPr>
          <p:cNvSpPr/>
          <p:nvPr userDrawn="1"/>
        </p:nvSpPr>
        <p:spPr bwMode="auto">
          <a:xfrm>
            <a:off x="0" y="3492404"/>
            <a:ext cx="7807725" cy="1196504"/>
          </a:xfrm>
          <a:custGeom>
            <a:avLst/>
            <a:gdLst>
              <a:gd name="connsiteX0" fmla="*/ 0 w 7807725"/>
              <a:gd name="connsiteY0" fmla="*/ 0 h 1196504"/>
              <a:gd name="connsiteX1" fmla="*/ 7489610 w 7807725"/>
              <a:gd name="connsiteY1" fmla="*/ 0 h 1196504"/>
              <a:gd name="connsiteX2" fmla="*/ 7807725 w 7807725"/>
              <a:gd name="connsiteY2" fmla="*/ 598252 h 1196504"/>
              <a:gd name="connsiteX3" fmla="*/ 7489610 w 7807725"/>
              <a:gd name="connsiteY3" fmla="*/ 1196504 h 1196504"/>
              <a:gd name="connsiteX4" fmla="*/ 0 w 7807725"/>
              <a:gd name="connsiteY4" fmla="*/ 1196504 h 11965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07725" h="1196504">
                <a:moveTo>
                  <a:pt x="0" y="0"/>
                </a:moveTo>
                <a:lnTo>
                  <a:pt x="7489610" y="0"/>
                </a:lnTo>
                <a:lnTo>
                  <a:pt x="7807725" y="598252"/>
                </a:lnTo>
                <a:lnTo>
                  <a:pt x="7489610" y="1196504"/>
                </a:lnTo>
                <a:lnTo>
                  <a:pt x="0" y="1196504"/>
                </a:lnTo>
                <a:close/>
              </a:path>
            </a:pathLst>
          </a:custGeom>
          <a:noFill/>
          <a:ln w="3175">
            <a:solidFill>
              <a:srgbClr val="3293D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5" name="Freeform: Shape 34">
            <a:extLst>
              <a:ext uri="{FF2B5EF4-FFF2-40B4-BE49-F238E27FC236}">
                <a16:creationId xmlns:a16="http://schemas.microsoft.com/office/drawing/2014/main" id="{94D6E39C-5C0C-4BF3-8F9A-FAB80A14ECB0}"/>
              </a:ext>
            </a:extLst>
          </p:cNvPr>
          <p:cNvSpPr/>
          <p:nvPr userDrawn="1"/>
        </p:nvSpPr>
        <p:spPr bwMode="auto">
          <a:xfrm>
            <a:off x="1" y="2767555"/>
            <a:ext cx="9003173" cy="1426694"/>
          </a:xfrm>
          <a:custGeom>
            <a:avLst/>
            <a:gdLst>
              <a:gd name="connsiteX0" fmla="*/ 0 w 9003173"/>
              <a:gd name="connsiteY0" fmla="*/ 0 h 1426694"/>
              <a:gd name="connsiteX1" fmla="*/ 8623858 w 9003173"/>
              <a:gd name="connsiteY1" fmla="*/ 0 h 1426694"/>
              <a:gd name="connsiteX2" fmla="*/ 9003173 w 9003173"/>
              <a:gd name="connsiteY2" fmla="*/ 713347 h 1426694"/>
              <a:gd name="connsiteX3" fmla="*/ 8623858 w 9003173"/>
              <a:gd name="connsiteY3" fmla="*/ 1426694 h 1426694"/>
              <a:gd name="connsiteX4" fmla="*/ 0 w 9003173"/>
              <a:gd name="connsiteY4" fmla="*/ 1426694 h 14266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03173" h="1426694">
                <a:moveTo>
                  <a:pt x="0" y="0"/>
                </a:moveTo>
                <a:lnTo>
                  <a:pt x="8623858" y="0"/>
                </a:lnTo>
                <a:lnTo>
                  <a:pt x="9003173" y="713347"/>
                </a:lnTo>
                <a:lnTo>
                  <a:pt x="8623858" y="1426694"/>
                </a:lnTo>
                <a:lnTo>
                  <a:pt x="0" y="1426694"/>
                </a:lnTo>
                <a:close/>
              </a:path>
            </a:pathLst>
          </a:custGeom>
          <a:solidFill>
            <a:schemeClr val="accent1"/>
          </a:solidFill>
          <a:ln w="3175">
            <a:solidFill>
              <a:srgbClr val="0078D4"/>
            </a:solidFill>
            <a:headEnd type="none" w="med" len="med"/>
            <a:tailEnd type="none" w="med" len="med"/>
          </a:ln>
          <a:effectLst>
            <a:outerShdw blurRad="50800" dist="38100" dir="5400000" algn="t" rotWithShape="0">
              <a:prstClr val="black">
                <a:alpha val="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cxnSp>
        <p:nvCxnSpPr>
          <p:cNvPr id="12" name="Straight Connector 11">
            <a:extLst>
              <a:ext uri="{FF2B5EF4-FFF2-40B4-BE49-F238E27FC236}">
                <a16:creationId xmlns:a16="http://schemas.microsoft.com/office/drawing/2014/main" id="{30188F5E-D15D-406E-A0B1-09E3DCF0BBE6}"/>
              </a:ext>
            </a:extLst>
          </p:cNvPr>
          <p:cNvCxnSpPr>
            <a:cxnSpLocks/>
          </p:cNvCxnSpPr>
          <p:nvPr userDrawn="1"/>
        </p:nvCxnSpPr>
        <p:spPr>
          <a:xfrm>
            <a:off x="8225198" y="2767555"/>
            <a:ext cx="3966802" cy="0"/>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CE03F726-0DF2-410D-81B2-8240E458BF35}"/>
              </a:ext>
            </a:extLst>
          </p:cNvPr>
          <p:cNvCxnSpPr>
            <a:cxnSpLocks/>
          </p:cNvCxnSpPr>
          <p:nvPr userDrawn="1"/>
        </p:nvCxnSpPr>
        <p:spPr>
          <a:xfrm>
            <a:off x="8225198" y="4194249"/>
            <a:ext cx="3966802" cy="0"/>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0" name="Title 39">
            <a:extLst>
              <a:ext uri="{FF2B5EF4-FFF2-40B4-BE49-F238E27FC236}">
                <a16:creationId xmlns:a16="http://schemas.microsoft.com/office/drawing/2014/main" id="{FD13E0A0-ADE6-4E94-A283-0728542CD522}"/>
              </a:ext>
            </a:extLst>
          </p:cNvPr>
          <p:cNvSpPr>
            <a:spLocks noGrp="1"/>
          </p:cNvSpPr>
          <p:nvPr>
            <p:ph type="title"/>
          </p:nvPr>
        </p:nvSpPr>
        <p:spPr>
          <a:xfrm>
            <a:off x="2189003" y="3219292"/>
            <a:ext cx="5723097" cy="523220"/>
          </a:xfrm>
        </p:spPr>
        <p:txBody>
          <a:bodyPr/>
          <a:lstStyle>
            <a:lvl1pPr marL="0" algn="l" defTabSz="914367" rtl="0" eaLnBrk="1" latinLnBrk="0" hangingPunct="1">
              <a:defRPr lang="en-US" sz="3400" b="1" kern="1200" dirty="0">
                <a:solidFill>
                  <a:schemeClr val="bg1"/>
                </a:solidFill>
                <a:latin typeface="Segoe UI Semibold" panose="020B0502040204020203" pitchFamily="34" charset="0"/>
                <a:ea typeface="+mn-ea"/>
                <a:cs typeface="Segoe UI Semibold" panose="020B0502040204020203" pitchFamily="34" charset="0"/>
              </a:defRPr>
            </a:lvl1pPr>
          </a:lstStyle>
          <a:p>
            <a:r>
              <a:rPr lang="en-US"/>
              <a:t>Click to edit Master title style</a:t>
            </a:r>
          </a:p>
        </p:txBody>
      </p:sp>
      <p:sp>
        <p:nvSpPr>
          <p:cNvPr id="15" name="Hexagon 14">
            <a:extLst>
              <a:ext uri="{FF2B5EF4-FFF2-40B4-BE49-F238E27FC236}">
                <a16:creationId xmlns:a16="http://schemas.microsoft.com/office/drawing/2014/main" id="{1537AB30-4F90-4DEB-96CE-491B398B571D}"/>
              </a:ext>
            </a:extLst>
          </p:cNvPr>
          <p:cNvSpPr/>
          <p:nvPr userDrawn="1"/>
        </p:nvSpPr>
        <p:spPr bwMode="auto">
          <a:xfrm>
            <a:off x="587297" y="2973356"/>
            <a:ext cx="1221766" cy="1015092"/>
          </a:xfrm>
          <a:prstGeom prst="hexagon">
            <a:avLst>
              <a:gd name="adj" fmla="val 26587"/>
              <a:gd name="vf" fmla="val 115470"/>
            </a:avLst>
          </a:prstGeom>
          <a:solidFill>
            <a:schemeClr val="bg1"/>
          </a:solidFill>
          <a:ln>
            <a:noFill/>
            <a:headEnd type="none" w="med" len="med"/>
            <a:tailEnd type="none" w="med" len="med"/>
          </a:ln>
          <a:effectLst>
            <a:outerShdw blurRad="63500" sx="120000" sy="120000" algn="ctr" rotWithShape="0">
              <a:prstClr val="black">
                <a:alpha val="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6" name="Hexagon 15">
            <a:extLst>
              <a:ext uri="{FF2B5EF4-FFF2-40B4-BE49-F238E27FC236}">
                <a16:creationId xmlns:a16="http://schemas.microsoft.com/office/drawing/2014/main" id="{4B7BC1B9-871F-4EBB-B5CF-97B414D8B40D}"/>
              </a:ext>
            </a:extLst>
          </p:cNvPr>
          <p:cNvSpPr/>
          <p:nvPr userDrawn="1"/>
        </p:nvSpPr>
        <p:spPr bwMode="auto">
          <a:xfrm>
            <a:off x="4068529" y="4079838"/>
            <a:ext cx="2893924" cy="227775"/>
          </a:xfrm>
          <a:prstGeom prst="hexagon">
            <a:avLst>
              <a:gd name="adj" fmla="val 26587"/>
              <a:gd name="vf" fmla="val 115470"/>
            </a:avLst>
          </a:prstGeom>
          <a:solidFill>
            <a:srgbClr val="3293DE"/>
          </a:solidFill>
          <a:ln w="3175">
            <a:noFill/>
            <a:headEnd type="none" w="med" len="med"/>
            <a:tailEnd type="none" w="med" len="med"/>
          </a:ln>
          <a:effectLst>
            <a:outerShdw blurRad="63500" sx="102000" sy="102000" algn="ctr"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9" name="Freeform: Shape 38">
            <a:extLst>
              <a:ext uri="{FF2B5EF4-FFF2-40B4-BE49-F238E27FC236}">
                <a16:creationId xmlns:a16="http://schemas.microsoft.com/office/drawing/2014/main" id="{84399D8F-CBFB-45DB-BD32-A87FAA0A859D}"/>
              </a:ext>
            </a:extLst>
          </p:cNvPr>
          <p:cNvSpPr/>
          <p:nvPr userDrawn="1"/>
        </p:nvSpPr>
        <p:spPr bwMode="auto">
          <a:xfrm flipH="1" flipV="1">
            <a:off x="2" y="2594589"/>
            <a:ext cx="8225197" cy="172966"/>
          </a:xfrm>
          <a:custGeom>
            <a:avLst/>
            <a:gdLst>
              <a:gd name="connsiteX0" fmla="*/ 8225197 w 8225197"/>
              <a:gd name="connsiteY0" fmla="*/ 172966 h 172966"/>
              <a:gd name="connsiteX1" fmla="*/ 165114 w 8225197"/>
              <a:gd name="connsiteY1" fmla="*/ 172966 h 172966"/>
              <a:gd name="connsiteX2" fmla="*/ 0 w 8225197"/>
              <a:gd name="connsiteY2" fmla="*/ 0 h 172966"/>
              <a:gd name="connsiteX3" fmla="*/ 8225197 w 8225197"/>
              <a:gd name="connsiteY3" fmla="*/ 0 h 172966"/>
            </a:gdLst>
            <a:ahLst/>
            <a:cxnLst>
              <a:cxn ang="0">
                <a:pos x="connsiteX0" y="connsiteY0"/>
              </a:cxn>
              <a:cxn ang="0">
                <a:pos x="connsiteX1" y="connsiteY1"/>
              </a:cxn>
              <a:cxn ang="0">
                <a:pos x="connsiteX2" y="connsiteY2"/>
              </a:cxn>
              <a:cxn ang="0">
                <a:pos x="connsiteX3" y="connsiteY3"/>
              </a:cxn>
            </a:cxnLst>
            <a:rect l="l" t="t" r="r" b="b"/>
            <a:pathLst>
              <a:path w="8225197" h="172966">
                <a:moveTo>
                  <a:pt x="8225197" y="172966"/>
                </a:moveTo>
                <a:lnTo>
                  <a:pt x="165114" y="172966"/>
                </a:lnTo>
                <a:cubicBezTo>
                  <a:pt x="69595" y="98121"/>
                  <a:pt x="24080" y="36499"/>
                  <a:pt x="0" y="0"/>
                </a:cubicBezTo>
                <a:lnTo>
                  <a:pt x="8225197" y="0"/>
                </a:lnTo>
                <a:close/>
              </a:path>
            </a:pathLst>
          </a:custGeom>
          <a:gradFill>
            <a:gsLst>
              <a:gs pos="100000">
                <a:schemeClr val="bg1">
                  <a:alpha val="0"/>
                </a:schemeClr>
              </a:gs>
              <a:gs pos="0">
                <a:schemeClr val="tx1">
                  <a:lumMod val="90000"/>
                  <a:alpha val="25000"/>
                </a:schemeClr>
              </a:gs>
            </a:gsLst>
            <a:lin ang="5400000" scaled="1"/>
          </a:gra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20" name="Picture 19" descr="A picture containing shape&#10;&#10;Description automatically generated">
            <a:extLst>
              <a:ext uri="{FF2B5EF4-FFF2-40B4-BE49-F238E27FC236}">
                <a16:creationId xmlns:a16="http://schemas.microsoft.com/office/drawing/2014/main" id="{5992D13F-E2F0-4D40-9000-901B94C5AB7E}"/>
              </a:ext>
            </a:extLst>
          </p:cNvPr>
          <p:cNvPicPr>
            <a:picLocks noChangeAspect="1"/>
          </p:cNvPicPr>
          <p:nvPr userDrawn="1"/>
        </p:nvPicPr>
        <p:blipFill rotWithShape="1">
          <a:blip r:embed="rId2"/>
          <a:srcRect r="4826" b="3933"/>
          <a:stretch/>
        </p:blipFill>
        <p:spPr>
          <a:xfrm>
            <a:off x="10489557" y="5351438"/>
            <a:ext cx="1702443" cy="1506562"/>
          </a:xfrm>
          <a:custGeom>
            <a:avLst/>
            <a:gdLst>
              <a:gd name="connsiteX0" fmla="*/ 0 w 1702443"/>
              <a:gd name="connsiteY0" fmla="*/ 0 h 1506562"/>
              <a:gd name="connsiteX1" fmla="*/ 1702443 w 1702443"/>
              <a:gd name="connsiteY1" fmla="*/ 0 h 1506562"/>
              <a:gd name="connsiteX2" fmla="*/ 1702443 w 1702443"/>
              <a:gd name="connsiteY2" fmla="*/ 1506562 h 1506562"/>
              <a:gd name="connsiteX3" fmla="*/ 0 w 1702443"/>
              <a:gd name="connsiteY3" fmla="*/ 1506562 h 1506562"/>
            </a:gdLst>
            <a:ahLst/>
            <a:cxnLst>
              <a:cxn ang="0">
                <a:pos x="connsiteX0" y="connsiteY0"/>
              </a:cxn>
              <a:cxn ang="0">
                <a:pos x="connsiteX1" y="connsiteY1"/>
              </a:cxn>
              <a:cxn ang="0">
                <a:pos x="connsiteX2" y="connsiteY2"/>
              </a:cxn>
              <a:cxn ang="0">
                <a:pos x="connsiteX3" y="connsiteY3"/>
              </a:cxn>
            </a:cxnLst>
            <a:rect l="l" t="t" r="r" b="b"/>
            <a:pathLst>
              <a:path w="1702443" h="1506562">
                <a:moveTo>
                  <a:pt x="0" y="0"/>
                </a:moveTo>
                <a:lnTo>
                  <a:pt x="1702443" y="0"/>
                </a:lnTo>
                <a:lnTo>
                  <a:pt x="1702443" y="1506562"/>
                </a:lnTo>
                <a:lnTo>
                  <a:pt x="0" y="1506562"/>
                </a:lnTo>
                <a:close/>
              </a:path>
            </a:pathLst>
          </a:custGeom>
        </p:spPr>
      </p:pic>
      <p:sp>
        <p:nvSpPr>
          <p:cNvPr id="21" name="Freeform: Shape 20">
            <a:extLst>
              <a:ext uri="{FF2B5EF4-FFF2-40B4-BE49-F238E27FC236}">
                <a16:creationId xmlns:a16="http://schemas.microsoft.com/office/drawing/2014/main" id="{E55DE16F-684D-4FF0-B2FF-98A1C3BE3DD0}"/>
              </a:ext>
            </a:extLst>
          </p:cNvPr>
          <p:cNvSpPr/>
          <p:nvPr userDrawn="1"/>
        </p:nvSpPr>
        <p:spPr bwMode="auto">
          <a:xfrm>
            <a:off x="2" y="6555572"/>
            <a:ext cx="10806241" cy="302429"/>
          </a:xfrm>
          <a:custGeom>
            <a:avLst/>
            <a:gdLst>
              <a:gd name="connsiteX0" fmla="*/ 0 w 10806241"/>
              <a:gd name="connsiteY0" fmla="*/ 0 h 302429"/>
              <a:gd name="connsiteX1" fmla="*/ 10806241 w 10806241"/>
              <a:gd name="connsiteY1" fmla="*/ 0 h 302429"/>
              <a:gd name="connsiteX2" fmla="*/ 10619973 w 10806241"/>
              <a:gd name="connsiteY2" fmla="*/ 302429 h 302429"/>
              <a:gd name="connsiteX3" fmla="*/ 0 w 10806241"/>
              <a:gd name="connsiteY3" fmla="*/ 302429 h 302429"/>
            </a:gdLst>
            <a:ahLst/>
            <a:cxnLst>
              <a:cxn ang="0">
                <a:pos x="connsiteX0" y="connsiteY0"/>
              </a:cxn>
              <a:cxn ang="0">
                <a:pos x="connsiteX1" y="connsiteY1"/>
              </a:cxn>
              <a:cxn ang="0">
                <a:pos x="connsiteX2" y="connsiteY2"/>
              </a:cxn>
              <a:cxn ang="0">
                <a:pos x="connsiteX3" y="connsiteY3"/>
              </a:cxn>
            </a:cxnLst>
            <a:rect l="l" t="t" r="r" b="b"/>
            <a:pathLst>
              <a:path w="10806241" h="302429">
                <a:moveTo>
                  <a:pt x="0" y="0"/>
                </a:moveTo>
                <a:lnTo>
                  <a:pt x="10806241" y="0"/>
                </a:lnTo>
                <a:lnTo>
                  <a:pt x="10619973" y="302429"/>
                </a:lnTo>
                <a:lnTo>
                  <a:pt x="0" y="302429"/>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2" name="Picture 1" descr="A picture containing text&#10;&#10;Description automatically generated">
            <a:extLst>
              <a:ext uri="{FF2B5EF4-FFF2-40B4-BE49-F238E27FC236}">
                <a16:creationId xmlns:a16="http://schemas.microsoft.com/office/drawing/2014/main" id="{6652A4D6-26ED-1ABD-1D94-48F1D7F79125}"/>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074583" y="6626820"/>
            <a:ext cx="1554480" cy="198992"/>
          </a:xfrm>
          <a:prstGeom prst="rect">
            <a:avLst/>
          </a:prstGeom>
        </p:spPr>
      </p:pic>
      <p:pic>
        <p:nvPicPr>
          <p:cNvPr id="3" name="Picture 2">
            <a:extLst>
              <a:ext uri="{FF2B5EF4-FFF2-40B4-BE49-F238E27FC236}">
                <a16:creationId xmlns:a16="http://schemas.microsoft.com/office/drawing/2014/main" id="{CD789C85-BF5E-4C00-1F10-94197A1BA975}"/>
              </a:ext>
            </a:extLst>
          </p:cNvPr>
          <p:cNvPicPr>
            <a:picLocks noChangeAspect="1"/>
          </p:cNvPicPr>
          <p:nvPr userDrawn="1"/>
        </p:nvPicPr>
        <p:blipFill>
          <a:blip r:embed="rId4"/>
          <a:stretch>
            <a:fillRect/>
          </a:stretch>
        </p:blipFill>
        <p:spPr>
          <a:xfrm>
            <a:off x="584201" y="6617196"/>
            <a:ext cx="1281987" cy="182880"/>
          </a:xfrm>
          <a:prstGeom prst="rect">
            <a:avLst/>
          </a:prstGeom>
        </p:spPr>
      </p:pic>
    </p:spTree>
    <p:extLst>
      <p:ext uri="{BB962C8B-B14F-4D97-AF65-F5344CB8AC3E}">
        <p14:creationId xmlns:p14="http://schemas.microsoft.com/office/powerpoint/2010/main" val="42837225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Only">
    <p:bg>
      <p:bgRef idx="1001">
        <a:schemeClr val="bg1"/>
      </p:bgRef>
    </p:bg>
    <p:spTree>
      <p:nvGrpSpPr>
        <p:cNvPr id="1" name=""/>
        <p:cNvGrpSpPr/>
        <p:nvPr/>
      </p:nvGrpSpPr>
      <p:grpSpPr>
        <a:xfrm>
          <a:off x="0" y="0"/>
          <a:ext cx="0" cy="0"/>
          <a:chOff x="0" y="0"/>
          <a:chExt cx="0" cy="0"/>
        </a:xfrm>
      </p:grpSpPr>
      <p:sp>
        <p:nvSpPr>
          <p:cNvPr id="18" name="Title 17">
            <a:extLst>
              <a:ext uri="{FF2B5EF4-FFF2-40B4-BE49-F238E27FC236}">
                <a16:creationId xmlns:a16="http://schemas.microsoft.com/office/drawing/2014/main" id="{EE1EAD27-E2C1-45AA-9F72-6EA7464EBD2B}"/>
              </a:ext>
            </a:extLst>
          </p:cNvPr>
          <p:cNvSpPr>
            <a:spLocks noGrp="1"/>
          </p:cNvSpPr>
          <p:nvPr>
            <p:ph type="title"/>
          </p:nvPr>
        </p:nvSpPr>
        <p:spPr>
          <a:xfrm>
            <a:off x="588263" y="457200"/>
            <a:ext cx="11018520" cy="492443"/>
          </a:xfrm>
        </p:spPr>
        <p:txBody>
          <a:bodyPr/>
          <a:lstStyle>
            <a:lvl1pPr>
              <a:defRPr sz="3200">
                <a:solidFill>
                  <a:schemeClr val="accent1"/>
                </a:solidFill>
              </a:defRPr>
            </a:lvl1pPr>
          </a:lstStyle>
          <a:p>
            <a:r>
              <a:rPr lang="en-US"/>
              <a:t>Click to edit Master title style</a:t>
            </a:r>
          </a:p>
        </p:txBody>
      </p:sp>
      <p:pic>
        <p:nvPicPr>
          <p:cNvPr id="5" name="Picture 4" descr="A picture containing shape&#10;&#10;Description automatically generated">
            <a:extLst>
              <a:ext uri="{FF2B5EF4-FFF2-40B4-BE49-F238E27FC236}">
                <a16:creationId xmlns:a16="http://schemas.microsoft.com/office/drawing/2014/main" id="{15761007-C6BC-48E3-9DC9-74819182CD81}"/>
              </a:ext>
            </a:extLst>
          </p:cNvPr>
          <p:cNvPicPr>
            <a:picLocks noChangeAspect="1"/>
          </p:cNvPicPr>
          <p:nvPr userDrawn="1"/>
        </p:nvPicPr>
        <p:blipFill rotWithShape="1">
          <a:blip r:embed="rId2"/>
          <a:srcRect r="4826" b="3933"/>
          <a:stretch/>
        </p:blipFill>
        <p:spPr>
          <a:xfrm>
            <a:off x="10489557" y="5351438"/>
            <a:ext cx="1702443" cy="1506562"/>
          </a:xfrm>
          <a:custGeom>
            <a:avLst/>
            <a:gdLst>
              <a:gd name="connsiteX0" fmla="*/ 0 w 1702443"/>
              <a:gd name="connsiteY0" fmla="*/ 0 h 1506562"/>
              <a:gd name="connsiteX1" fmla="*/ 1702443 w 1702443"/>
              <a:gd name="connsiteY1" fmla="*/ 0 h 1506562"/>
              <a:gd name="connsiteX2" fmla="*/ 1702443 w 1702443"/>
              <a:gd name="connsiteY2" fmla="*/ 1506562 h 1506562"/>
              <a:gd name="connsiteX3" fmla="*/ 0 w 1702443"/>
              <a:gd name="connsiteY3" fmla="*/ 1506562 h 1506562"/>
            </a:gdLst>
            <a:ahLst/>
            <a:cxnLst>
              <a:cxn ang="0">
                <a:pos x="connsiteX0" y="connsiteY0"/>
              </a:cxn>
              <a:cxn ang="0">
                <a:pos x="connsiteX1" y="connsiteY1"/>
              </a:cxn>
              <a:cxn ang="0">
                <a:pos x="connsiteX2" y="connsiteY2"/>
              </a:cxn>
              <a:cxn ang="0">
                <a:pos x="connsiteX3" y="connsiteY3"/>
              </a:cxn>
            </a:cxnLst>
            <a:rect l="l" t="t" r="r" b="b"/>
            <a:pathLst>
              <a:path w="1702443" h="1506562">
                <a:moveTo>
                  <a:pt x="0" y="0"/>
                </a:moveTo>
                <a:lnTo>
                  <a:pt x="1702443" y="0"/>
                </a:lnTo>
                <a:lnTo>
                  <a:pt x="1702443" y="1506562"/>
                </a:lnTo>
                <a:lnTo>
                  <a:pt x="0" y="1506562"/>
                </a:lnTo>
                <a:close/>
              </a:path>
            </a:pathLst>
          </a:custGeom>
        </p:spPr>
      </p:pic>
      <p:sp>
        <p:nvSpPr>
          <p:cNvPr id="6" name="Freeform: Shape 5">
            <a:extLst>
              <a:ext uri="{FF2B5EF4-FFF2-40B4-BE49-F238E27FC236}">
                <a16:creationId xmlns:a16="http://schemas.microsoft.com/office/drawing/2014/main" id="{8FAC7C15-06C5-4660-8396-8427A4CF3026}"/>
              </a:ext>
            </a:extLst>
          </p:cNvPr>
          <p:cNvSpPr/>
          <p:nvPr userDrawn="1"/>
        </p:nvSpPr>
        <p:spPr bwMode="auto">
          <a:xfrm>
            <a:off x="2" y="6555572"/>
            <a:ext cx="10806241" cy="302429"/>
          </a:xfrm>
          <a:custGeom>
            <a:avLst/>
            <a:gdLst>
              <a:gd name="connsiteX0" fmla="*/ 0 w 10806241"/>
              <a:gd name="connsiteY0" fmla="*/ 0 h 302429"/>
              <a:gd name="connsiteX1" fmla="*/ 10806241 w 10806241"/>
              <a:gd name="connsiteY1" fmla="*/ 0 h 302429"/>
              <a:gd name="connsiteX2" fmla="*/ 10619973 w 10806241"/>
              <a:gd name="connsiteY2" fmla="*/ 302429 h 302429"/>
              <a:gd name="connsiteX3" fmla="*/ 0 w 10806241"/>
              <a:gd name="connsiteY3" fmla="*/ 302429 h 302429"/>
            </a:gdLst>
            <a:ahLst/>
            <a:cxnLst>
              <a:cxn ang="0">
                <a:pos x="connsiteX0" y="connsiteY0"/>
              </a:cxn>
              <a:cxn ang="0">
                <a:pos x="connsiteX1" y="connsiteY1"/>
              </a:cxn>
              <a:cxn ang="0">
                <a:pos x="connsiteX2" y="connsiteY2"/>
              </a:cxn>
              <a:cxn ang="0">
                <a:pos x="connsiteX3" y="connsiteY3"/>
              </a:cxn>
            </a:cxnLst>
            <a:rect l="l" t="t" r="r" b="b"/>
            <a:pathLst>
              <a:path w="10806241" h="302429">
                <a:moveTo>
                  <a:pt x="0" y="0"/>
                </a:moveTo>
                <a:lnTo>
                  <a:pt x="10806241" y="0"/>
                </a:lnTo>
                <a:lnTo>
                  <a:pt x="10619973" y="302429"/>
                </a:lnTo>
                <a:lnTo>
                  <a:pt x="0" y="302429"/>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9" name="TextBox 8">
            <a:extLst>
              <a:ext uri="{FF2B5EF4-FFF2-40B4-BE49-F238E27FC236}">
                <a16:creationId xmlns:a16="http://schemas.microsoft.com/office/drawing/2014/main" id="{3CD0AB7D-53A4-4C15-BFBD-A32F5CC2AB1C}"/>
              </a:ext>
            </a:extLst>
          </p:cNvPr>
          <p:cNvSpPr txBox="1"/>
          <p:nvPr userDrawn="1"/>
        </p:nvSpPr>
        <p:spPr>
          <a:xfrm>
            <a:off x="8477877" y="6657542"/>
            <a:ext cx="2011680" cy="110800"/>
          </a:xfrm>
          <a:prstGeom prst="rect">
            <a:avLst/>
          </a:prstGeom>
          <a:noFill/>
        </p:spPr>
        <p:txBody>
          <a:bodyPr wrap="square" lIns="0" tIns="0" rIns="0" bIns="0">
            <a:spAutoFit/>
          </a:bodyPr>
          <a:lstStyle/>
          <a:p>
            <a:pPr algn="r">
              <a:lnSpc>
                <a:spcPct val="90000"/>
              </a:lnSpc>
              <a:spcAft>
                <a:spcPts val="600"/>
              </a:spcAft>
            </a:pPr>
            <a:r>
              <a:rPr lang="en-US" sz="800" dirty="0"/>
              <a:t>©Microsoft Corporation. All rights reserved.</a:t>
            </a:r>
          </a:p>
        </p:txBody>
      </p:sp>
      <p:pic>
        <p:nvPicPr>
          <p:cNvPr id="4" name="Picture 3">
            <a:extLst>
              <a:ext uri="{FF2B5EF4-FFF2-40B4-BE49-F238E27FC236}">
                <a16:creationId xmlns:a16="http://schemas.microsoft.com/office/drawing/2014/main" id="{BCFF6AB5-71AB-E61D-D3C2-B4F1E9C52BFE}"/>
              </a:ext>
            </a:extLst>
          </p:cNvPr>
          <p:cNvPicPr>
            <a:picLocks noChangeAspect="1"/>
          </p:cNvPicPr>
          <p:nvPr userDrawn="1"/>
        </p:nvPicPr>
        <p:blipFill>
          <a:blip r:embed="rId3"/>
          <a:stretch>
            <a:fillRect/>
          </a:stretch>
        </p:blipFill>
        <p:spPr>
          <a:xfrm>
            <a:off x="584201" y="6617196"/>
            <a:ext cx="1281987" cy="182880"/>
          </a:xfrm>
          <a:prstGeom prst="rect">
            <a:avLst/>
          </a:prstGeom>
        </p:spPr>
      </p:pic>
    </p:spTree>
    <p:extLst>
      <p:ext uri="{BB962C8B-B14F-4D97-AF65-F5344CB8AC3E}">
        <p14:creationId xmlns:p14="http://schemas.microsoft.com/office/powerpoint/2010/main" val="8320189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bg>
      <p:bgRef idx="1001">
        <a:schemeClr val="bg1"/>
      </p:bgRef>
    </p:bg>
    <p:spTree>
      <p:nvGrpSpPr>
        <p:cNvPr id="1" name=""/>
        <p:cNvGrpSpPr/>
        <p:nvPr/>
      </p:nvGrpSpPr>
      <p:grpSpPr>
        <a:xfrm>
          <a:off x="0" y="0"/>
          <a:ext cx="0" cy="0"/>
          <a:chOff x="0" y="0"/>
          <a:chExt cx="0" cy="0"/>
        </a:xfrm>
      </p:grpSpPr>
      <p:sp>
        <p:nvSpPr>
          <p:cNvPr id="18" name="Title 17">
            <a:extLst>
              <a:ext uri="{FF2B5EF4-FFF2-40B4-BE49-F238E27FC236}">
                <a16:creationId xmlns:a16="http://schemas.microsoft.com/office/drawing/2014/main" id="{EE1EAD27-E2C1-45AA-9F72-6EA7464EBD2B}"/>
              </a:ext>
            </a:extLst>
          </p:cNvPr>
          <p:cNvSpPr>
            <a:spLocks noGrp="1"/>
          </p:cNvSpPr>
          <p:nvPr>
            <p:ph type="title"/>
          </p:nvPr>
        </p:nvSpPr>
        <p:spPr>
          <a:xfrm>
            <a:off x="588263" y="457200"/>
            <a:ext cx="11018520" cy="553998"/>
          </a:xfrm>
        </p:spPr>
        <p:txBody>
          <a:bodyPr/>
          <a:lstStyle>
            <a:lvl1pPr>
              <a:defRPr>
                <a:solidFill>
                  <a:schemeClr val="accent1"/>
                </a:solidFill>
              </a:defRPr>
            </a:lvl1pPr>
          </a:lstStyle>
          <a:p>
            <a:r>
              <a:rPr lang="en-US"/>
              <a:t>Click to edit Master title style</a:t>
            </a:r>
          </a:p>
        </p:txBody>
      </p:sp>
      <p:sp>
        <p:nvSpPr>
          <p:cNvPr id="8" name="Content Placeholder 7">
            <a:extLst>
              <a:ext uri="{FF2B5EF4-FFF2-40B4-BE49-F238E27FC236}">
                <a16:creationId xmlns:a16="http://schemas.microsoft.com/office/drawing/2014/main" id="{DA3C61CA-D13B-4ECB-B1FB-04AF0BCFF94D}"/>
              </a:ext>
            </a:extLst>
          </p:cNvPr>
          <p:cNvSpPr>
            <a:spLocks noGrp="1"/>
          </p:cNvSpPr>
          <p:nvPr>
            <p:ph sz="quarter" idx="10"/>
          </p:nvPr>
        </p:nvSpPr>
        <p:spPr>
          <a:xfrm>
            <a:off x="588263" y="1756229"/>
            <a:ext cx="11018520" cy="451280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5" descr="A picture containing shape&#10;&#10;Description automatically generated">
            <a:extLst>
              <a:ext uri="{FF2B5EF4-FFF2-40B4-BE49-F238E27FC236}">
                <a16:creationId xmlns:a16="http://schemas.microsoft.com/office/drawing/2014/main" id="{60CF04FC-2E24-4DAF-A621-988449F4EC60}"/>
              </a:ext>
            </a:extLst>
          </p:cNvPr>
          <p:cNvPicPr>
            <a:picLocks noChangeAspect="1"/>
          </p:cNvPicPr>
          <p:nvPr userDrawn="1"/>
        </p:nvPicPr>
        <p:blipFill rotWithShape="1">
          <a:blip r:embed="rId2"/>
          <a:srcRect r="4826" b="3933"/>
          <a:stretch/>
        </p:blipFill>
        <p:spPr>
          <a:xfrm>
            <a:off x="10489557" y="5351438"/>
            <a:ext cx="1702443" cy="1506562"/>
          </a:xfrm>
          <a:custGeom>
            <a:avLst/>
            <a:gdLst>
              <a:gd name="connsiteX0" fmla="*/ 0 w 1702443"/>
              <a:gd name="connsiteY0" fmla="*/ 0 h 1506562"/>
              <a:gd name="connsiteX1" fmla="*/ 1702443 w 1702443"/>
              <a:gd name="connsiteY1" fmla="*/ 0 h 1506562"/>
              <a:gd name="connsiteX2" fmla="*/ 1702443 w 1702443"/>
              <a:gd name="connsiteY2" fmla="*/ 1506562 h 1506562"/>
              <a:gd name="connsiteX3" fmla="*/ 0 w 1702443"/>
              <a:gd name="connsiteY3" fmla="*/ 1506562 h 1506562"/>
            </a:gdLst>
            <a:ahLst/>
            <a:cxnLst>
              <a:cxn ang="0">
                <a:pos x="connsiteX0" y="connsiteY0"/>
              </a:cxn>
              <a:cxn ang="0">
                <a:pos x="connsiteX1" y="connsiteY1"/>
              </a:cxn>
              <a:cxn ang="0">
                <a:pos x="connsiteX2" y="connsiteY2"/>
              </a:cxn>
              <a:cxn ang="0">
                <a:pos x="connsiteX3" y="connsiteY3"/>
              </a:cxn>
            </a:cxnLst>
            <a:rect l="l" t="t" r="r" b="b"/>
            <a:pathLst>
              <a:path w="1702443" h="1506562">
                <a:moveTo>
                  <a:pt x="0" y="0"/>
                </a:moveTo>
                <a:lnTo>
                  <a:pt x="1702443" y="0"/>
                </a:lnTo>
                <a:lnTo>
                  <a:pt x="1702443" y="1506562"/>
                </a:lnTo>
                <a:lnTo>
                  <a:pt x="0" y="1506562"/>
                </a:lnTo>
                <a:close/>
              </a:path>
            </a:pathLst>
          </a:custGeom>
        </p:spPr>
      </p:pic>
      <p:sp>
        <p:nvSpPr>
          <p:cNvPr id="2" name="TextBox 1">
            <a:extLst>
              <a:ext uri="{FF2B5EF4-FFF2-40B4-BE49-F238E27FC236}">
                <a16:creationId xmlns:a16="http://schemas.microsoft.com/office/drawing/2014/main" id="{203A62DC-5F75-21A8-1B47-FA87E0C5EB46}"/>
              </a:ext>
            </a:extLst>
          </p:cNvPr>
          <p:cNvSpPr txBox="1"/>
          <p:nvPr userDrawn="1"/>
        </p:nvSpPr>
        <p:spPr>
          <a:xfrm>
            <a:off x="8477877" y="6657542"/>
            <a:ext cx="2011680" cy="110800"/>
          </a:xfrm>
          <a:prstGeom prst="rect">
            <a:avLst/>
          </a:prstGeom>
          <a:noFill/>
        </p:spPr>
        <p:txBody>
          <a:bodyPr wrap="square" lIns="0" tIns="0" rIns="0" bIns="0">
            <a:spAutoFit/>
          </a:bodyPr>
          <a:lstStyle/>
          <a:p>
            <a:pPr algn="r">
              <a:lnSpc>
                <a:spcPct val="90000"/>
              </a:lnSpc>
              <a:spcAft>
                <a:spcPts val="600"/>
              </a:spcAft>
            </a:pPr>
            <a:r>
              <a:rPr lang="en-US" sz="800" dirty="0"/>
              <a:t>©Microsoft Corporation. All rights reserved.</a:t>
            </a:r>
          </a:p>
        </p:txBody>
      </p:sp>
      <p:pic>
        <p:nvPicPr>
          <p:cNvPr id="4" name="Picture 3">
            <a:extLst>
              <a:ext uri="{FF2B5EF4-FFF2-40B4-BE49-F238E27FC236}">
                <a16:creationId xmlns:a16="http://schemas.microsoft.com/office/drawing/2014/main" id="{170B2D09-B08C-8B8F-1ADC-458DF8A76222}"/>
              </a:ext>
            </a:extLst>
          </p:cNvPr>
          <p:cNvPicPr>
            <a:picLocks noChangeAspect="1"/>
          </p:cNvPicPr>
          <p:nvPr userDrawn="1"/>
        </p:nvPicPr>
        <p:blipFill>
          <a:blip r:embed="rId3"/>
          <a:stretch>
            <a:fillRect/>
          </a:stretch>
        </p:blipFill>
        <p:spPr>
          <a:xfrm>
            <a:off x="584201" y="6617196"/>
            <a:ext cx="1281987" cy="182880"/>
          </a:xfrm>
          <a:prstGeom prst="rect">
            <a:avLst/>
          </a:prstGeom>
        </p:spPr>
      </p:pic>
    </p:spTree>
    <p:extLst>
      <p:ext uri="{BB962C8B-B14F-4D97-AF65-F5344CB8AC3E}">
        <p14:creationId xmlns:p14="http://schemas.microsoft.com/office/powerpoint/2010/main" val="3109750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Sub">
    <p:bg>
      <p:bgRef idx="1001">
        <a:schemeClr val="bg1"/>
      </p:bgRef>
    </p:bg>
    <p:spTree>
      <p:nvGrpSpPr>
        <p:cNvPr id="1" name=""/>
        <p:cNvGrpSpPr/>
        <p:nvPr/>
      </p:nvGrpSpPr>
      <p:grpSpPr>
        <a:xfrm>
          <a:off x="0" y="0"/>
          <a:ext cx="0" cy="0"/>
          <a:chOff x="0" y="0"/>
          <a:chExt cx="0" cy="0"/>
        </a:xfrm>
      </p:grpSpPr>
      <p:sp>
        <p:nvSpPr>
          <p:cNvPr id="18" name="Title 17">
            <a:extLst>
              <a:ext uri="{FF2B5EF4-FFF2-40B4-BE49-F238E27FC236}">
                <a16:creationId xmlns:a16="http://schemas.microsoft.com/office/drawing/2014/main" id="{EE1EAD27-E2C1-45AA-9F72-6EA7464EBD2B}"/>
              </a:ext>
            </a:extLst>
          </p:cNvPr>
          <p:cNvSpPr>
            <a:spLocks noGrp="1"/>
          </p:cNvSpPr>
          <p:nvPr>
            <p:ph type="title"/>
          </p:nvPr>
        </p:nvSpPr>
        <p:spPr>
          <a:xfrm>
            <a:off x="588263" y="457200"/>
            <a:ext cx="11018520" cy="492443"/>
          </a:xfrm>
        </p:spPr>
        <p:txBody>
          <a:bodyPr/>
          <a:lstStyle>
            <a:lvl1pPr>
              <a:defRPr sz="3200">
                <a:solidFill>
                  <a:schemeClr val="accent1"/>
                </a:solidFill>
              </a:defRPr>
            </a:lvl1pPr>
          </a:lstStyle>
          <a:p>
            <a:r>
              <a:rPr lang="en-US"/>
              <a:t>Click to edit Master title style</a:t>
            </a:r>
          </a:p>
        </p:txBody>
      </p:sp>
      <p:sp>
        <p:nvSpPr>
          <p:cNvPr id="13" name="Text Placeholder 12">
            <a:extLst>
              <a:ext uri="{FF2B5EF4-FFF2-40B4-BE49-F238E27FC236}">
                <a16:creationId xmlns:a16="http://schemas.microsoft.com/office/drawing/2014/main" id="{B4691FE3-136F-4936-BE45-74428071CAC1}"/>
              </a:ext>
            </a:extLst>
          </p:cNvPr>
          <p:cNvSpPr>
            <a:spLocks noGrp="1"/>
          </p:cNvSpPr>
          <p:nvPr>
            <p:ph type="body" sz="quarter" idx="11"/>
          </p:nvPr>
        </p:nvSpPr>
        <p:spPr>
          <a:xfrm>
            <a:off x="588263" y="1026725"/>
            <a:ext cx="11018520" cy="276999"/>
          </a:xfrm>
        </p:spPr>
        <p:txBody>
          <a:bodyPr/>
          <a:lstStyle>
            <a:lvl1pPr marL="0" indent="0" algn="l" defTabSz="932742" rtl="0" eaLnBrk="1" latinLnBrk="0" hangingPunct="1">
              <a:lnSpc>
                <a:spcPct val="100000"/>
              </a:lnSpc>
              <a:spcBef>
                <a:spcPct val="0"/>
              </a:spcBef>
              <a:buNone/>
              <a:defRPr lang="en-US" sz="1800" b="0" kern="1200" cap="none" spc="0" baseline="0" dirty="0">
                <a:ln w="3175">
                  <a:noFill/>
                </a:ln>
                <a:solidFill>
                  <a:schemeClr val="tx1"/>
                </a:solidFill>
                <a:effectLst/>
                <a:latin typeface="+mn-lt"/>
                <a:ea typeface="+mn-ea"/>
                <a:cs typeface="Segoe UI" pitchFamily="34" charset="0"/>
              </a:defRPr>
            </a:lvl1pPr>
          </a:lstStyle>
          <a:p>
            <a:pPr lvl="0"/>
            <a:endParaRPr lang="en-US"/>
          </a:p>
        </p:txBody>
      </p:sp>
      <p:pic>
        <p:nvPicPr>
          <p:cNvPr id="5" name="Picture 4" descr="A picture containing shape&#10;&#10;Description automatically generated">
            <a:extLst>
              <a:ext uri="{FF2B5EF4-FFF2-40B4-BE49-F238E27FC236}">
                <a16:creationId xmlns:a16="http://schemas.microsoft.com/office/drawing/2014/main" id="{B3DD69B6-8C24-4FF4-8A72-78F0D5F3958E}"/>
              </a:ext>
            </a:extLst>
          </p:cNvPr>
          <p:cNvPicPr>
            <a:picLocks noChangeAspect="1"/>
          </p:cNvPicPr>
          <p:nvPr userDrawn="1"/>
        </p:nvPicPr>
        <p:blipFill rotWithShape="1">
          <a:blip r:embed="rId2"/>
          <a:srcRect r="4826" b="3933"/>
          <a:stretch/>
        </p:blipFill>
        <p:spPr>
          <a:xfrm>
            <a:off x="10489557" y="5351438"/>
            <a:ext cx="1702443" cy="1506562"/>
          </a:xfrm>
          <a:custGeom>
            <a:avLst/>
            <a:gdLst>
              <a:gd name="connsiteX0" fmla="*/ 0 w 1702443"/>
              <a:gd name="connsiteY0" fmla="*/ 0 h 1506562"/>
              <a:gd name="connsiteX1" fmla="*/ 1702443 w 1702443"/>
              <a:gd name="connsiteY1" fmla="*/ 0 h 1506562"/>
              <a:gd name="connsiteX2" fmla="*/ 1702443 w 1702443"/>
              <a:gd name="connsiteY2" fmla="*/ 1506562 h 1506562"/>
              <a:gd name="connsiteX3" fmla="*/ 0 w 1702443"/>
              <a:gd name="connsiteY3" fmla="*/ 1506562 h 1506562"/>
            </a:gdLst>
            <a:ahLst/>
            <a:cxnLst>
              <a:cxn ang="0">
                <a:pos x="connsiteX0" y="connsiteY0"/>
              </a:cxn>
              <a:cxn ang="0">
                <a:pos x="connsiteX1" y="connsiteY1"/>
              </a:cxn>
              <a:cxn ang="0">
                <a:pos x="connsiteX2" y="connsiteY2"/>
              </a:cxn>
              <a:cxn ang="0">
                <a:pos x="connsiteX3" y="connsiteY3"/>
              </a:cxn>
            </a:cxnLst>
            <a:rect l="l" t="t" r="r" b="b"/>
            <a:pathLst>
              <a:path w="1702443" h="1506562">
                <a:moveTo>
                  <a:pt x="0" y="0"/>
                </a:moveTo>
                <a:lnTo>
                  <a:pt x="1702443" y="0"/>
                </a:lnTo>
                <a:lnTo>
                  <a:pt x="1702443" y="1506562"/>
                </a:lnTo>
                <a:lnTo>
                  <a:pt x="0" y="1506562"/>
                </a:lnTo>
                <a:close/>
              </a:path>
            </a:pathLst>
          </a:custGeom>
        </p:spPr>
      </p:pic>
      <p:sp>
        <p:nvSpPr>
          <p:cNvPr id="6" name="Freeform: Shape 5">
            <a:extLst>
              <a:ext uri="{FF2B5EF4-FFF2-40B4-BE49-F238E27FC236}">
                <a16:creationId xmlns:a16="http://schemas.microsoft.com/office/drawing/2014/main" id="{D8BDF698-75A5-4002-83ED-319EB437B9BF}"/>
              </a:ext>
            </a:extLst>
          </p:cNvPr>
          <p:cNvSpPr/>
          <p:nvPr userDrawn="1"/>
        </p:nvSpPr>
        <p:spPr bwMode="auto">
          <a:xfrm>
            <a:off x="2" y="6555572"/>
            <a:ext cx="10806241" cy="302429"/>
          </a:xfrm>
          <a:custGeom>
            <a:avLst/>
            <a:gdLst>
              <a:gd name="connsiteX0" fmla="*/ 0 w 10806241"/>
              <a:gd name="connsiteY0" fmla="*/ 0 h 302429"/>
              <a:gd name="connsiteX1" fmla="*/ 10806241 w 10806241"/>
              <a:gd name="connsiteY1" fmla="*/ 0 h 302429"/>
              <a:gd name="connsiteX2" fmla="*/ 10619973 w 10806241"/>
              <a:gd name="connsiteY2" fmla="*/ 302429 h 302429"/>
              <a:gd name="connsiteX3" fmla="*/ 0 w 10806241"/>
              <a:gd name="connsiteY3" fmla="*/ 302429 h 302429"/>
            </a:gdLst>
            <a:ahLst/>
            <a:cxnLst>
              <a:cxn ang="0">
                <a:pos x="connsiteX0" y="connsiteY0"/>
              </a:cxn>
              <a:cxn ang="0">
                <a:pos x="connsiteX1" y="connsiteY1"/>
              </a:cxn>
              <a:cxn ang="0">
                <a:pos x="connsiteX2" y="connsiteY2"/>
              </a:cxn>
              <a:cxn ang="0">
                <a:pos x="connsiteX3" y="connsiteY3"/>
              </a:cxn>
            </a:cxnLst>
            <a:rect l="l" t="t" r="r" b="b"/>
            <a:pathLst>
              <a:path w="10806241" h="302429">
                <a:moveTo>
                  <a:pt x="0" y="0"/>
                </a:moveTo>
                <a:lnTo>
                  <a:pt x="10806241" y="0"/>
                </a:lnTo>
                <a:lnTo>
                  <a:pt x="10619973" y="302429"/>
                </a:lnTo>
                <a:lnTo>
                  <a:pt x="0" y="302429"/>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 name="TextBox 1">
            <a:extLst>
              <a:ext uri="{FF2B5EF4-FFF2-40B4-BE49-F238E27FC236}">
                <a16:creationId xmlns:a16="http://schemas.microsoft.com/office/drawing/2014/main" id="{4EDBDE4C-0E61-7932-800E-4EE523EDCE49}"/>
              </a:ext>
            </a:extLst>
          </p:cNvPr>
          <p:cNvSpPr txBox="1"/>
          <p:nvPr userDrawn="1"/>
        </p:nvSpPr>
        <p:spPr>
          <a:xfrm>
            <a:off x="8477877" y="6657542"/>
            <a:ext cx="2011680" cy="110800"/>
          </a:xfrm>
          <a:prstGeom prst="rect">
            <a:avLst/>
          </a:prstGeom>
          <a:noFill/>
        </p:spPr>
        <p:txBody>
          <a:bodyPr wrap="square" lIns="0" tIns="0" rIns="0" bIns="0">
            <a:spAutoFit/>
          </a:bodyPr>
          <a:lstStyle/>
          <a:p>
            <a:pPr algn="r">
              <a:lnSpc>
                <a:spcPct val="90000"/>
              </a:lnSpc>
              <a:spcAft>
                <a:spcPts val="600"/>
              </a:spcAft>
            </a:pPr>
            <a:r>
              <a:rPr lang="en-US" sz="800" dirty="0"/>
              <a:t>©Microsoft Corporation. All rights reserved.</a:t>
            </a:r>
          </a:p>
        </p:txBody>
      </p:sp>
      <p:pic>
        <p:nvPicPr>
          <p:cNvPr id="9" name="Picture 8" descr="A picture containing text&#10;&#10;Description automatically generated">
            <a:extLst>
              <a:ext uri="{FF2B5EF4-FFF2-40B4-BE49-F238E27FC236}">
                <a16:creationId xmlns:a16="http://schemas.microsoft.com/office/drawing/2014/main" id="{0C82F10C-1B4A-0C4F-27F8-05976B44BB49}"/>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074583" y="6626820"/>
            <a:ext cx="1554480" cy="198992"/>
          </a:xfrm>
          <a:prstGeom prst="rect">
            <a:avLst/>
          </a:prstGeom>
        </p:spPr>
      </p:pic>
      <p:pic>
        <p:nvPicPr>
          <p:cNvPr id="10" name="Picture 9">
            <a:extLst>
              <a:ext uri="{FF2B5EF4-FFF2-40B4-BE49-F238E27FC236}">
                <a16:creationId xmlns:a16="http://schemas.microsoft.com/office/drawing/2014/main" id="{B861A381-D49E-39DA-92CD-30BABD7361D0}"/>
              </a:ext>
            </a:extLst>
          </p:cNvPr>
          <p:cNvPicPr>
            <a:picLocks noChangeAspect="1"/>
          </p:cNvPicPr>
          <p:nvPr userDrawn="1"/>
        </p:nvPicPr>
        <p:blipFill>
          <a:blip r:embed="rId4"/>
          <a:stretch>
            <a:fillRect/>
          </a:stretch>
        </p:blipFill>
        <p:spPr>
          <a:xfrm>
            <a:off x="584201" y="6617196"/>
            <a:ext cx="1281987" cy="182880"/>
          </a:xfrm>
          <a:prstGeom prst="rect">
            <a:avLst/>
          </a:prstGeom>
        </p:spPr>
      </p:pic>
    </p:spTree>
    <p:extLst>
      <p:ext uri="{BB962C8B-B14F-4D97-AF65-F5344CB8AC3E}">
        <p14:creationId xmlns:p14="http://schemas.microsoft.com/office/powerpoint/2010/main" val="6830490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Sub with Blue Bar">
    <p:bg>
      <p:bgRef idx="1001">
        <a:schemeClr val="bg1"/>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F98BEC2-828D-4136-B933-F6F4896B7971}"/>
              </a:ext>
            </a:extLst>
          </p:cNvPr>
          <p:cNvSpPr/>
          <p:nvPr userDrawn="1"/>
        </p:nvSpPr>
        <p:spPr bwMode="auto">
          <a:xfrm>
            <a:off x="0" y="0"/>
            <a:ext cx="12192000" cy="19812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8" name="Title 17">
            <a:extLst>
              <a:ext uri="{FF2B5EF4-FFF2-40B4-BE49-F238E27FC236}">
                <a16:creationId xmlns:a16="http://schemas.microsoft.com/office/drawing/2014/main" id="{EE1EAD27-E2C1-45AA-9F72-6EA7464EBD2B}"/>
              </a:ext>
            </a:extLst>
          </p:cNvPr>
          <p:cNvSpPr>
            <a:spLocks noGrp="1"/>
          </p:cNvSpPr>
          <p:nvPr>
            <p:ph type="title"/>
          </p:nvPr>
        </p:nvSpPr>
        <p:spPr>
          <a:xfrm>
            <a:off x="588263" y="457200"/>
            <a:ext cx="11018520" cy="553998"/>
          </a:xfrm>
        </p:spPr>
        <p:txBody>
          <a:bodyPr/>
          <a:lstStyle>
            <a:lvl1pPr>
              <a:defRPr>
                <a:solidFill>
                  <a:schemeClr val="bg1"/>
                </a:solidFill>
              </a:defRPr>
            </a:lvl1pPr>
          </a:lstStyle>
          <a:p>
            <a:r>
              <a:rPr lang="en-US"/>
              <a:t>Click to edit Master title style</a:t>
            </a:r>
          </a:p>
        </p:txBody>
      </p:sp>
      <p:sp>
        <p:nvSpPr>
          <p:cNvPr id="13" name="Text Placeholder 12">
            <a:extLst>
              <a:ext uri="{FF2B5EF4-FFF2-40B4-BE49-F238E27FC236}">
                <a16:creationId xmlns:a16="http://schemas.microsoft.com/office/drawing/2014/main" id="{B4691FE3-136F-4936-BE45-74428071CAC1}"/>
              </a:ext>
            </a:extLst>
          </p:cNvPr>
          <p:cNvSpPr>
            <a:spLocks noGrp="1"/>
          </p:cNvSpPr>
          <p:nvPr>
            <p:ph type="body" sz="quarter" idx="11"/>
          </p:nvPr>
        </p:nvSpPr>
        <p:spPr>
          <a:xfrm>
            <a:off x="588263" y="1100613"/>
            <a:ext cx="11018520" cy="338554"/>
          </a:xfrm>
        </p:spPr>
        <p:txBody>
          <a:bodyPr/>
          <a:lstStyle>
            <a:lvl1pPr marL="0" indent="0" algn="l" defTabSz="932742" rtl="0" eaLnBrk="1" latinLnBrk="0" hangingPunct="1">
              <a:lnSpc>
                <a:spcPct val="100000"/>
              </a:lnSpc>
              <a:spcBef>
                <a:spcPct val="0"/>
              </a:spcBef>
              <a:buNone/>
              <a:defRPr lang="en-US" sz="2200" b="0" kern="1200" cap="none" spc="0" baseline="0" dirty="0">
                <a:ln w="3175">
                  <a:noFill/>
                </a:ln>
                <a:solidFill>
                  <a:schemeClr val="bg1"/>
                </a:solidFill>
                <a:effectLst/>
                <a:latin typeface="+mn-lt"/>
                <a:ea typeface="+mn-ea"/>
                <a:cs typeface="Segoe UI" pitchFamily="34" charset="0"/>
              </a:defRPr>
            </a:lvl1pPr>
          </a:lstStyle>
          <a:p>
            <a:pPr lvl="0"/>
            <a:endParaRPr lang="en-US"/>
          </a:p>
        </p:txBody>
      </p:sp>
      <p:pic>
        <p:nvPicPr>
          <p:cNvPr id="7" name="Picture 6" descr="A picture containing shape&#10;&#10;Description automatically generated">
            <a:extLst>
              <a:ext uri="{FF2B5EF4-FFF2-40B4-BE49-F238E27FC236}">
                <a16:creationId xmlns:a16="http://schemas.microsoft.com/office/drawing/2014/main" id="{8375BB5A-A460-462D-9B83-EC5D3F2BD096}"/>
              </a:ext>
            </a:extLst>
          </p:cNvPr>
          <p:cNvPicPr>
            <a:picLocks noChangeAspect="1"/>
          </p:cNvPicPr>
          <p:nvPr userDrawn="1"/>
        </p:nvPicPr>
        <p:blipFill rotWithShape="1">
          <a:blip r:embed="rId2"/>
          <a:srcRect r="4826" b="3933"/>
          <a:stretch/>
        </p:blipFill>
        <p:spPr>
          <a:xfrm>
            <a:off x="10489557" y="5351438"/>
            <a:ext cx="1702443" cy="1506562"/>
          </a:xfrm>
          <a:custGeom>
            <a:avLst/>
            <a:gdLst>
              <a:gd name="connsiteX0" fmla="*/ 0 w 1702443"/>
              <a:gd name="connsiteY0" fmla="*/ 0 h 1506562"/>
              <a:gd name="connsiteX1" fmla="*/ 1702443 w 1702443"/>
              <a:gd name="connsiteY1" fmla="*/ 0 h 1506562"/>
              <a:gd name="connsiteX2" fmla="*/ 1702443 w 1702443"/>
              <a:gd name="connsiteY2" fmla="*/ 1506562 h 1506562"/>
              <a:gd name="connsiteX3" fmla="*/ 0 w 1702443"/>
              <a:gd name="connsiteY3" fmla="*/ 1506562 h 1506562"/>
            </a:gdLst>
            <a:ahLst/>
            <a:cxnLst>
              <a:cxn ang="0">
                <a:pos x="connsiteX0" y="connsiteY0"/>
              </a:cxn>
              <a:cxn ang="0">
                <a:pos x="connsiteX1" y="connsiteY1"/>
              </a:cxn>
              <a:cxn ang="0">
                <a:pos x="connsiteX2" y="connsiteY2"/>
              </a:cxn>
              <a:cxn ang="0">
                <a:pos x="connsiteX3" y="connsiteY3"/>
              </a:cxn>
            </a:cxnLst>
            <a:rect l="l" t="t" r="r" b="b"/>
            <a:pathLst>
              <a:path w="1702443" h="1506562">
                <a:moveTo>
                  <a:pt x="0" y="0"/>
                </a:moveTo>
                <a:lnTo>
                  <a:pt x="1702443" y="0"/>
                </a:lnTo>
                <a:lnTo>
                  <a:pt x="1702443" y="1506562"/>
                </a:lnTo>
                <a:lnTo>
                  <a:pt x="0" y="1506562"/>
                </a:lnTo>
                <a:close/>
              </a:path>
            </a:pathLst>
          </a:custGeom>
        </p:spPr>
      </p:pic>
      <p:sp>
        <p:nvSpPr>
          <p:cNvPr id="8" name="Freeform: Shape 7">
            <a:extLst>
              <a:ext uri="{FF2B5EF4-FFF2-40B4-BE49-F238E27FC236}">
                <a16:creationId xmlns:a16="http://schemas.microsoft.com/office/drawing/2014/main" id="{967F30EC-60C6-4F5D-BE2C-C96287F13F30}"/>
              </a:ext>
            </a:extLst>
          </p:cNvPr>
          <p:cNvSpPr/>
          <p:nvPr userDrawn="1"/>
        </p:nvSpPr>
        <p:spPr bwMode="auto">
          <a:xfrm>
            <a:off x="2" y="6555572"/>
            <a:ext cx="10806241" cy="302429"/>
          </a:xfrm>
          <a:custGeom>
            <a:avLst/>
            <a:gdLst>
              <a:gd name="connsiteX0" fmla="*/ 0 w 10806241"/>
              <a:gd name="connsiteY0" fmla="*/ 0 h 302429"/>
              <a:gd name="connsiteX1" fmla="*/ 10806241 w 10806241"/>
              <a:gd name="connsiteY1" fmla="*/ 0 h 302429"/>
              <a:gd name="connsiteX2" fmla="*/ 10619973 w 10806241"/>
              <a:gd name="connsiteY2" fmla="*/ 302429 h 302429"/>
              <a:gd name="connsiteX3" fmla="*/ 0 w 10806241"/>
              <a:gd name="connsiteY3" fmla="*/ 302429 h 302429"/>
            </a:gdLst>
            <a:ahLst/>
            <a:cxnLst>
              <a:cxn ang="0">
                <a:pos x="connsiteX0" y="connsiteY0"/>
              </a:cxn>
              <a:cxn ang="0">
                <a:pos x="connsiteX1" y="connsiteY1"/>
              </a:cxn>
              <a:cxn ang="0">
                <a:pos x="connsiteX2" y="connsiteY2"/>
              </a:cxn>
              <a:cxn ang="0">
                <a:pos x="connsiteX3" y="connsiteY3"/>
              </a:cxn>
            </a:cxnLst>
            <a:rect l="l" t="t" r="r" b="b"/>
            <a:pathLst>
              <a:path w="10806241" h="302429">
                <a:moveTo>
                  <a:pt x="0" y="0"/>
                </a:moveTo>
                <a:lnTo>
                  <a:pt x="10806241" y="0"/>
                </a:lnTo>
                <a:lnTo>
                  <a:pt x="10619973" y="302429"/>
                </a:lnTo>
                <a:lnTo>
                  <a:pt x="0" y="302429"/>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 name="TextBox 1">
            <a:extLst>
              <a:ext uri="{FF2B5EF4-FFF2-40B4-BE49-F238E27FC236}">
                <a16:creationId xmlns:a16="http://schemas.microsoft.com/office/drawing/2014/main" id="{3A465B31-46B4-93F4-DF5D-C5A159B78865}"/>
              </a:ext>
            </a:extLst>
          </p:cNvPr>
          <p:cNvSpPr txBox="1"/>
          <p:nvPr userDrawn="1"/>
        </p:nvSpPr>
        <p:spPr>
          <a:xfrm>
            <a:off x="8477877" y="6657542"/>
            <a:ext cx="2011680" cy="110800"/>
          </a:xfrm>
          <a:prstGeom prst="rect">
            <a:avLst/>
          </a:prstGeom>
          <a:noFill/>
        </p:spPr>
        <p:txBody>
          <a:bodyPr wrap="square" lIns="0" tIns="0" rIns="0" bIns="0">
            <a:spAutoFit/>
          </a:bodyPr>
          <a:lstStyle/>
          <a:p>
            <a:pPr algn="r">
              <a:lnSpc>
                <a:spcPct val="90000"/>
              </a:lnSpc>
              <a:spcAft>
                <a:spcPts val="600"/>
              </a:spcAft>
            </a:pPr>
            <a:r>
              <a:rPr lang="en-US" sz="800" dirty="0"/>
              <a:t>©Microsoft Corporation. All rights reserved.</a:t>
            </a:r>
          </a:p>
        </p:txBody>
      </p:sp>
      <p:pic>
        <p:nvPicPr>
          <p:cNvPr id="10" name="Picture 9" descr="A picture containing text&#10;&#10;Description automatically generated">
            <a:extLst>
              <a:ext uri="{FF2B5EF4-FFF2-40B4-BE49-F238E27FC236}">
                <a16:creationId xmlns:a16="http://schemas.microsoft.com/office/drawing/2014/main" id="{5688BDF1-23DA-28A0-0524-D4E007639E3B}"/>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074583" y="6626820"/>
            <a:ext cx="1554480" cy="198992"/>
          </a:xfrm>
          <a:prstGeom prst="rect">
            <a:avLst/>
          </a:prstGeom>
        </p:spPr>
      </p:pic>
      <p:pic>
        <p:nvPicPr>
          <p:cNvPr id="11" name="Picture 10">
            <a:extLst>
              <a:ext uri="{FF2B5EF4-FFF2-40B4-BE49-F238E27FC236}">
                <a16:creationId xmlns:a16="http://schemas.microsoft.com/office/drawing/2014/main" id="{B8AE835E-E1CE-E921-B6A4-B50C98811C36}"/>
              </a:ext>
            </a:extLst>
          </p:cNvPr>
          <p:cNvPicPr>
            <a:picLocks noChangeAspect="1"/>
          </p:cNvPicPr>
          <p:nvPr userDrawn="1"/>
        </p:nvPicPr>
        <p:blipFill>
          <a:blip r:embed="rId4"/>
          <a:stretch>
            <a:fillRect/>
          </a:stretch>
        </p:blipFill>
        <p:spPr>
          <a:xfrm>
            <a:off x="584201" y="6617196"/>
            <a:ext cx="1281987" cy="182880"/>
          </a:xfrm>
          <a:prstGeom prst="rect">
            <a:avLst/>
          </a:prstGeom>
        </p:spPr>
      </p:pic>
    </p:spTree>
    <p:extLst>
      <p:ext uri="{BB962C8B-B14F-4D97-AF65-F5344CB8AC3E}">
        <p14:creationId xmlns:p14="http://schemas.microsoft.com/office/powerpoint/2010/main" val="24203021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Sub with Image Overlay">
    <p:bg>
      <p:bgRef idx="1001">
        <a:schemeClr val="bg1"/>
      </p:bgRef>
    </p:bg>
    <p:spTree>
      <p:nvGrpSpPr>
        <p:cNvPr id="1" name=""/>
        <p:cNvGrpSpPr/>
        <p:nvPr/>
      </p:nvGrpSpPr>
      <p:grpSpPr>
        <a:xfrm>
          <a:off x="0" y="0"/>
          <a:ext cx="0" cy="0"/>
          <a:chOff x="0" y="0"/>
          <a:chExt cx="0" cy="0"/>
        </a:xfrm>
      </p:grpSpPr>
      <p:pic>
        <p:nvPicPr>
          <p:cNvPr id="9" name="Picture 8" descr="A group of people sitting at a desk with computers&#10;&#10;Description automatically generated with low confidence">
            <a:extLst>
              <a:ext uri="{FF2B5EF4-FFF2-40B4-BE49-F238E27FC236}">
                <a16:creationId xmlns:a16="http://schemas.microsoft.com/office/drawing/2014/main" id="{83E06CA4-274D-4C4B-BC9A-A8768E3E112F}"/>
              </a:ext>
            </a:extLst>
          </p:cNvPr>
          <p:cNvPicPr>
            <a:picLocks/>
          </p:cNvPicPr>
          <p:nvPr/>
        </p:nvPicPr>
        <p:blipFill rotWithShape="1">
          <a:blip r:embed="rId2"/>
          <a:srcRect t="18525" b="33533"/>
          <a:stretch/>
        </p:blipFill>
        <p:spPr>
          <a:xfrm>
            <a:off x="0" y="1"/>
            <a:ext cx="12192000" cy="3042731"/>
          </a:xfrm>
          <a:prstGeom prst="rect">
            <a:avLst/>
          </a:prstGeom>
        </p:spPr>
      </p:pic>
      <p:sp>
        <p:nvSpPr>
          <p:cNvPr id="10" name="Rectangle 9">
            <a:extLst>
              <a:ext uri="{FF2B5EF4-FFF2-40B4-BE49-F238E27FC236}">
                <a16:creationId xmlns:a16="http://schemas.microsoft.com/office/drawing/2014/main" id="{D2D8E0FA-7677-4D77-BE3C-2AEC12DACAE6}"/>
              </a:ext>
            </a:extLst>
          </p:cNvPr>
          <p:cNvSpPr/>
          <p:nvPr/>
        </p:nvSpPr>
        <p:spPr bwMode="auto">
          <a:xfrm>
            <a:off x="0" y="1"/>
            <a:ext cx="12192000" cy="3048017"/>
          </a:xfrm>
          <a:prstGeom prst="rect">
            <a:avLst/>
          </a:prstGeom>
          <a:solidFill>
            <a:schemeClr val="tx1">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8" name="Title 17">
            <a:extLst>
              <a:ext uri="{FF2B5EF4-FFF2-40B4-BE49-F238E27FC236}">
                <a16:creationId xmlns:a16="http://schemas.microsoft.com/office/drawing/2014/main" id="{EE1EAD27-E2C1-45AA-9F72-6EA7464EBD2B}"/>
              </a:ext>
            </a:extLst>
          </p:cNvPr>
          <p:cNvSpPr>
            <a:spLocks noGrp="1"/>
          </p:cNvSpPr>
          <p:nvPr userDrawn="1">
            <p:ph type="title"/>
          </p:nvPr>
        </p:nvSpPr>
        <p:spPr>
          <a:xfrm>
            <a:off x="588263" y="457200"/>
            <a:ext cx="11018520" cy="553998"/>
          </a:xfrm>
        </p:spPr>
        <p:txBody>
          <a:bodyPr/>
          <a:lstStyle>
            <a:lvl1pPr>
              <a:defRPr>
                <a:solidFill>
                  <a:schemeClr val="bg1"/>
                </a:solidFill>
              </a:defRPr>
            </a:lvl1pPr>
          </a:lstStyle>
          <a:p>
            <a:r>
              <a:rPr lang="en-US"/>
              <a:t>Click to edit Master title style</a:t>
            </a:r>
          </a:p>
        </p:txBody>
      </p:sp>
      <p:sp>
        <p:nvSpPr>
          <p:cNvPr id="13" name="Text Placeholder 12">
            <a:extLst>
              <a:ext uri="{FF2B5EF4-FFF2-40B4-BE49-F238E27FC236}">
                <a16:creationId xmlns:a16="http://schemas.microsoft.com/office/drawing/2014/main" id="{B4691FE3-136F-4936-BE45-74428071CAC1}"/>
              </a:ext>
            </a:extLst>
          </p:cNvPr>
          <p:cNvSpPr>
            <a:spLocks noGrp="1"/>
          </p:cNvSpPr>
          <p:nvPr userDrawn="1">
            <p:ph type="body" sz="quarter" idx="11"/>
          </p:nvPr>
        </p:nvSpPr>
        <p:spPr>
          <a:xfrm>
            <a:off x="588263" y="1100613"/>
            <a:ext cx="11018520" cy="338554"/>
          </a:xfrm>
        </p:spPr>
        <p:txBody>
          <a:bodyPr/>
          <a:lstStyle>
            <a:lvl1pPr marL="0" indent="0" algn="l" defTabSz="932742" rtl="0" eaLnBrk="1" latinLnBrk="0" hangingPunct="1">
              <a:lnSpc>
                <a:spcPct val="100000"/>
              </a:lnSpc>
              <a:spcBef>
                <a:spcPct val="0"/>
              </a:spcBef>
              <a:buNone/>
              <a:defRPr lang="en-US" sz="2200" b="0" kern="1200" cap="none" spc="0" baseline="0" dirty="0">
                <a:ln w="3175">
                  <a:noFill/>
                </a:ln>
                <a:solidFill>
                  <a:schemeClr val="bg1"/>
                </a:solidFill>
                <a:effectLst/>
                <a:latin typeface="+mn-lt"/>
                <a:ea typeface="+mn-ea"/>
                <a:cs typeface="Segoe UI" pitchFamily="34" charset="0"/>
              </a:defRPr>
            </a:lvl1pPr>
          </a:lstStyle>
          <a:p>
            <a:pPr lvl="0"/>
            <a:endParaRPr lang="en-US"/>
          </a:p>
        </p:txBody>
      </p:sp>
      <p:pic>
        <p:nvPicPr>
          <p:cNvPr id="7" name="Picture 6" descr="A picture containing shape&#10;&#10;Description automatically generated">
            <a:extLst>
              <a:ext uri="{FF2B5EF4-FFF2-40B4-BE49-F238E27FC236}">
                <a16:creationId xmlns:a16="http://schemas.microsoft.com/office/drawing/2014/main" id="{AD7F6615-AD50-4929-8C29-AC0CD149D531}"/>
              </a:ext>
            </a:extLst>
          </p:cNvPr>
          <p:cNvPicPr>
            <a:picLocks noChangeAspect="1"/>
          </p:cNvPicPr>
          <p:nvPr userDrawn="1"/>
        </p:nvPicPr>
        <p:blipFill rotWithShape="1">
          <a:blip r:embed="rId3"/>
          <a:srcRect r="4826" b="3933"/>
          <a:stretch/>
        </p:blipFill>
        <p:spPr>
          <a:xfrm>
            <a:off x="10489557" y="5351438"/>
            <a:ext cx="1702443" cy="1506562"/>
          </a:xfrm>
          <a:custGeom>
            <a:avLst/>
            <a:gdLst>
              <a:gd name="connsiteX0" fmla="*/ 0 w 1702443"/>
              <a:gd name="connsiteY0" fmla="*/ 0 h 1506562"/>
              <a:gd name="connsiteX1" fmla="*/ 1702443 w 1702443"/>
              <a:gd name="connsiteY1" fmla="*/ 0 h 1506562"/>
              <a:gd name="connsiteX2" fmla="*/ 1702443 w 1702443"/>
              <a:gd name="connsiteY2" fmla="*/ 1506562 h 1506562"/>
              <a:gd name="connsiteX3" fmla="*/ 0 w 1702443"/>
              <a:gd name="connsiteY3" fmla="*/ 1506562 h 1506562"/>
            </a:gdLst>
            <a:ahLst/>
            <a:cxnLst>
              <a:cxn ang="0">
                <a:pos x="connsiteX0" y="connsiteY0"/>
              </a:cxn>
              <a:cxn ang="0">
                <a:pos x="connsiteX1" y="connsiteY1"/>
              </a:cxn>
              <a:cxn ang="0">
                <a:pos x="connsiteX2" y="connsiteY2"/>
              </a:cxn>
              <a:cxn ang="0">
                <a:pos x="connsiteX3" y="connsiteY3"/>
              </a:cxn>
            </a:cxnLst>
            <a:rect l="l" t="t" r="r" b="b"/>
            <a:pathLst>
              <a:path w="1702443" h="1506562">
                <a:moveTo>
                  <a:pt x="0" y="0"/>
                </a:moveTo>
                <a:lnTo>
                  <a:pt x="1702443" y="0"/>
                </a:lnTo>
                <a:lnTo>
                  <a:pt x="1702443" y="1506562"/>
                </a:lnTo>
                <a:lnTo>
                  <a:pt x="0" y="1506562"/>
                </a:lnTo>
                <a:close/>
              </a:path>
            </a:pathLst>
          </a:custGeom>
        </p:spPr>
      </p:pic>
      <p:sp>
        <p:nvSpPr>
          <p:cNvPr id="8" name="Freeform: Shape 7">
            <a:extLst>
              <a:ext uri="{FF2B5EF4-FFF2-40B4-BE49-F238E27FC236}">
                <a16:creationId xmlns:a16="http://schemas.microsoft.com/office/drawing/2014/main" id="{D5B6CD6F-FF22-450E-9D7B-C98BCCCDBF48}"/>
              </a:ext>
            </a:extLst>
          </p:cNvPr>
          <p:cNvSpPr/>
          <p:nvPr userDrawn="1"/>
        </p:nvSpPr>
        <p:spPr bwMode="auto">
          <a:xfrm>
            <a:off x="2" y="6555572"/>
            <a:ext cx="10806241" cy="302429"/>
          </a:xfrm>
          <a:custGeom>
            <a:avLst/>
            <a:gdLst>
              <a:gd name="connsiteX0" fmla="*/ 0 w 10806241"/>
              <a:gd name="connsiteY0" fmla="*/ 0 h 302429"/>
              <a:gd name="connsiteX1" fmla="*/ 10806241 w 10806241"/>
              <a:gd name="connsiteY1" fmla="*/ 0 h 302429"/>
              <a:gd name="connsiteX2" fmla="*/ 10619973 w 10806241"/>
              <a:gd name="connsiteY2" fmla="*/ 302429 h 302429"/>
              <a:gd name="connsiteX3" fmla="*/ 0 w 10806241"/>
              <a:gd name="connsiteY3" fmla="*/ 302429 h 302429"/>
            </a:gdLst>
            <a:ahLst/>
            <a:cxnLst>
              <a:cxn ang="0">
                <a:pos x="connsiteX0" y="connsiteY0"/>
              </a:cxn>
              <a:cxn ang="0">
                <a:pos x="connsiteX1" y="connsiteY1"/>
              </a:cxn>
              <a:cxn ang="0">
                <a:pos x="connsiteX2" y="connsiteY2"/>
              </a:cxn>
              <a:cxn ang="0">
                <a:pos x="connsiteX3" y="connsiteY3"/>
              </a:cxn>
            </a:cxnLst>
            <a:rect l="l" t="t" r="r" b="b"/>
            <a:pathLst>
              <a:path w="10806241" h="302429">
                <a:moveTo>
                  <a:pt x="0" y="0"/>
                </a:moveTo>
                <a:lnTo>
                  <a:pt x="10806241" y="0"/>
                </a:lnTo>
                <a:lnTo>
                  <a:pt x="10619973" y="302429"/>
                </a:lnTo>
                <a:lnTo>
                  <a:pt x="0" y="302429"/>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 name="TextBox 1">
            <a:extLst>
              <a:ext uri="{FF2B5EF4-FFF2-40B4-BE49-F238E27FC236}">
                <a16:creationId xmlns:a16="http://schemas.microsoft.com/office/drawing/2014/main" id="{4B077ECA-492B-C080-4FA3-B9D24288C6C3}"/>
              </a:ext>
            </a:extLst>
          </p:cNvPr>
          <p:cNvSpPr txBox="1"/>
          <p:nvPr userDrawn="1"/>
        </p:nvSpPr>
        <p:spPr>
          <a:xfrm>
            <a:off x="8477877" y="6657542"/>
            <a:ext cx="2011680" cy="110800"/>
          </a:xfrm>
          <a:prstGeom prst="rect">
            <a:avLst/>
          </a:prstGeom>
          <a:noFill/>
        </p:spPr>
        <p:txBody>
          <a:bodyPr wrap="square" lIns="0" tIns="0" rIns="0" bIns="0">
            <a:spAutoFit/>
          </a:bodyPr>
          <a:lstStyle/>
          <a:p>
            <a:pPr algn="r">
              <a:lnSpc>
                <a:spcPct val="90000"/>
              </a:lnSpc>
              <a:spcAft>
                <a:spcPts val="600"/>
              </a:spcAft>
            </a:pPr>
            <a:r>
              <a:rPr lang="en-US" sz="800" dirty="0"/>
              <a:t>©Microsoft Corporation. All rights reserved.</a:t>
            </a:r>
          </a:p>
        </p:txBody>
      </p:sp>
      <p:pic>
        <p:nvPicPr>
          <p:cNvPr id="3" name="Picture 2" descr="A picture containing text&#10;&#10;Description automatically generated">
            <a:extLst>
              <a:ext uri="{FF2B5EF4-FFF2-40B4-BE49-F238E27FC236}">
                <a16:creationId xmlns:a16="http://schemas.microsoft.com/office/drawing/2014/main" id="{A7B9249E-A57E-5BC8-E46D-5D55E4129093}"/>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074583" y="6626820"/>
            <a:ext cx="1554480" cy="198992"/>
          </a:xfrm>
          <a:prstGeom prst="rect">
            <a:avLst/>
          </a:prstGeom>
        </p:spPr>
      </p:pic>
      <p:pic>
        <p:nvPicPr>
          <p:cNvPr id="4" name="Picture 3">
            <a:extLst>
              <a:ext uri="{FF2B5EF4-FFF2-40B4-BE49-F238E27FC236}">
                <a16:creationId xmlns:a16="http://schemas.microsoft.com/office/drawing/2014/main" id="{C6C933EE-EAD1-7F0A-9111-5346B6C919CD}"/>
              </a:ext>
            </a:extLst>
          </p:cNvPr>
          <p:cNvPicPr>
            <a:picLocks noChangeAspect="1"/>
          </p:cNvPicPr>
          <p:nvPr userDrawn="1"/>
        </p:nvPicPr>
        <p:blipFill>
          <a:blip r:embed="rId5"/>
          <a:stretch>
            <a:fillRect/>
          </a:stretch>
        </p:blipFill>
        <p:spPr>
          <a:xfrm>
            <a:off x="584201" y="6617196"/>
            <a:ext cx="1281987" cy="182880"/>
          </a:xfrm>
          <a:prstGeom prst="rect">
            <a:avLst/>
          </a:prstGeom>
        </p:spPr>
      </p:pic>
    </p:spTree>
    <p:extLst>
      <p:ext uri="{BB962C8B-B14F-4D97-AF65-F5344CB8AC3E}">
        <p14:creationId xmlns:p14="http://schemas.microsoft.com/office/powerpoint/2010/main" val="11100477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Sub with 3-columns">
    <p:bg>
      <p:bgRef idx="1001">
        <a:schemeClr val="bg1"/>
      </p:bgRef>
    </p:bg>
    <p:spTree>
      <p:nvGrpSpPr>
        <p:cNvPr id="1" name=""/>
        <p:cNvGrpSpPr/>
        <p:nvPr/>
      </p:nvGrpSpPr>
      <p:grpSpPr>
        <a:xfrm>
          <a:off x="0" y="0"/>
          <a:ext cx="0" cy="0"/>
          <a:chOff x="0" y="0"/>
          <a:chExt cx="0" cy="0"/>
        </a:xfrm>
      </p:grpSpPr>
      <p:sp>
        <p:nvSpPr>
          <p:cNvPr id="18" name="Title 17">
            <a:extLst>
              <a:ext uri="{FF2B5EF4-FFF2-40B4-BE49-F238E27FC236}">
                <a16:creationId xmlns:a16="http://schemas.microsoft.com/office/drawing/2014/main" id="{EE1EAD27-E2C1-45AA-9F72-6EA7464EBD2B}"/>
              </a:ext>
            </a:extLst>
          </p:cNvPr>
          <p:cNvSpPr>
            <a:spLocks noGrp="1"/>
          </p:cNvSpPr>
          <p:nvPr>
            <p:ph type="title"/>
          </p:nvPr>
        </p:nvSpPr>
        <p:spPr>
          <a:xfrm>
            <a:off x="588263" y="457200"/>
            <a:ext cx="11018520" cy="553998"/>
          </a:xfrm>
        </p:spPr>
        <p:txBody>
          <a:bodyPr/>
          <a:lstStyle>
            <a:lvl1pPr>
              <a:defRPr>
                <a:solidFill>
                  <a:schemeClr val="accent1"/>
                </a:solidFill>
              </a:defRPr>
            </a:lvl1pPr>
          </a:lstStyle>
          <a:p>
            <a:r>
              <a:rPr lang="en-US"/>
              <a:t>Click to edit Master title style</a:t>
            </a:r>
          </a:p>
        </p:txBody>
      </p:sp>
      <p:sp>
        <p:nvSpPr>
          <p:cNvPr id="13" name="Text Placeholder 12">
            <a:extLst>
              <a:ext uri="{FF2B5EF4-FFF2-40B4-BE49-F238E27FC236}">
                <a16:creationId xmlns:a16="http://schemas.microsoft.com/office/drawing/2014/main" id="{B4691FE3-136F-4936-BE45-74428071CAC1}"/>
              </a:ext>
            </a:extLst>
          </p:cNvPr>
          <p:cNvSpPr>
            <a:spLocks noGrp="1"/>
          </p:cNvSpPr>
          <p:nvPr>
            <p:ph type="body" sz="quarter" idx="11"/>
          </p:nvPr>
        </p:nvSpPr>
        <p:spPr>
          <a:xfrm>
            <a:off x="588263" y="1100613"/>
            <a:ext cx="11018520" cy="338554"/>
          </a:xfrm>
        </p:spPr>
        <p:txBody>
          <a:bodyPr/>
          <a:lstStyle>
            <a:lvl1pPr marL="0" indent="0" algn="l" defTabSz="932742" rtl="0" eaLnBrk="1" latinLnBrk="0" hangingPunct="1">
              <a:lnSpc>
                <a:spcPct val="100000"/>
              </a:lnSpc>
              <a:spcBef>
                <a:spcPct val="0"/>
              </a:spcBef>
              <a:buNone/>
              <a:defRPr lang="en-US" sz="2200" b="0" kern="1200" cap="none" spc="0" baseline="0" dirty="0">
                <a:ln w="3175">
                  <a:noFill/>
                </a:ln>
                <a:solidFill>
                  <a:schemeClr val="tx1"/>
                </a:solidFill>
                <a:effectLst/>
                <a:latin typeface="+mn-lt"/>
                <a:ea typeface="+mn-ea"/>
                <a:cs typeface="Segoe UI" pitchFamily="34" charset="0"/>
              </a:defRPr>
            </a:lvl1pPr>
          </a:lstStyle>
          <a:p>
            <a:pPr lvl="0"/>
            <a:endParaRPr lang="en-US"/>
          </a:p>
        </p:txBody>
      </p:sp>
      <p:sp>
        <p:nvSpPr>
          <p:cNvPr id="7" name="Hexagon 6">
            <a:extLst>
              <a:ext uri="{FF2B5EF4-FFF2-40B4-BE49-F238E27FC236}">
                <a16:creationId xmlns:a16="http://schemas.microsoft.com/office/drawing/2014/main" id="{130A13A5-ECE2-4CFF-8B3B-1CACA82A2645}"/>
              </a:ext>
            </a:extLst>
          </p:cNvPr>
          <p:cNvSpPr/>
          <p:nvPr userDrawn="1"/>
        </p:nvSpPr>
        <p:spPr bwMode="auto">
          <a:xfrm>
            <a:off x="588263" y="1743821"/>
            <a:ext cx="1002416" cy="832847"/>
          </a:xfrm>
          <a:prstGeom prst="hexagon">
            <a:avLst>
              <a:gd name="adj" fmla="val 26587"/>
              <a:gd name="vf" fmla="val 115470"/>
            </a:avLst>
          </a:prstGeom>
          <a:solidFill>
            <a:schemeClr val="bg1"/>
          </a:solidFill>
          <a:ln>
            <a:noFill/>
            <a:headEnd type="none" w="med" len="med"/>
            <a:tailEnd type="none" w="med" len="med"/>
          </a:ln>
          <a:effectLst>
            <a:outerShdw blurRad="63500" sx="120000" sy="120000" algn="ctr" rotWithShape="0">
              <a:prstClr val="black">
                <a:alpha val="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8" name="Hexagon 7">
            <a:extLst>
              <a:ext uri="{FF2B5EF4-FFF2-40B4-BE49-F238E27FC236}">
                <a16:creationId xmlns:a16="http://schemas.microsoft.com/office/drawing/2014/main" id="{7DE9BC71-4459-4F83-B6B3-DF46D2B192DA}"/>
              </a:ext>
            </a:extLst>
          </p:cNvPr>
          <p:cNvSpPr/>
          <p:nvPr userDrawn="1"/>
        </p:nvSpPr>
        <p:spPr bwMode="auto">
          <a:xfrm>
            <a:off x="4346996" y="1743821"/>
            <a:ext cx="1002416" cy="832847"/>
          </a:xfrm>
          <a:prstGeom prst="hexagon">
            <a:avLst>
              <a:gd name="adj" fmla="val 26587"/>
              <a:gd name="vf" fmla="val 115470"/>
            </a:avLst>
          </a:prstGeom>
          <a:solidFill>
            <a:schemeClr val="bg1"/>
          </a:solidFill>
          <a:ln>
            <a:noFill/>
            <a:headEnd type="none" w="med" len="med"/>
            <a:tailEnd type="none" w="med" len="med"/>
          </a:ln>
          <a:effectLst>
            <a:outerShdw blurRad="63500" sx="120000" sy="120000" algn="ctr" rotWithShape="0">
              <a:prstClr val="black">
                <a:alpha val="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9" name="Hexagon 8">
            <a:extLst>
              <a:ext uri="{FF2B5EF4-FFF2-40B4-BE49-F238E27FC236}">
                <a16:creationId xmlns:a16="http://schemas.microsoft.com/office/drawing/2014/main" id="{EC355D75-D4C8-4C52-B5C1-F3A3AFEF4646}"/>
              </a:ext>
            </a:extLst>
          </p:cNvPr>
          <p:cNvSpPr/>
          <p:nvPr userDrawn="1"/>
        </p:nvSpPr>
        <p:spPr bwMode="auto">
          <a:xfrm>
            <a:off x="8105728" y="1743821"/>
            <a:ext cx="1002416" cy="832847"/>
          </a:xfrm>
          <a:prstGeom prst="hexagon">
            <a:avLst>
              <a:gd name="adj" fmla="val 26587"/>
              <a:gd name="vf" fmla="val 115470"/>
            </a:avLst>
          </a:prstGeom>
          <a:solidFill>
            <a:schemeClr val="bg1"/>
          </a:solidFill>
          <a:ln>
            <a:noFill/>
            <a:headEnd type="none" w="med" len="med"/>
            <a:tailEnd type="none" w="med" len="med"/>
          </a:ln>
          <a:effectLst>
            <a:outerShdw blurRad="63500" sx="120000" sy="120000" algn="ctr" rotWithShape="0">
              <a:prstClr val="black">
                <a:alpha val="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 name="Text Placeholder 2">
            <a:extLst>
              <a:ext uri="{FF2B5EF4-FFF2-40B4-BE49-F238E27FC236}">
                <a16:creationId xmlns:a16="http://schemas.microsoft.com/office/drawing/2014/main" id="{375EAEAF-58A3-480F-9A1F-392986AB3A7E}"/>
              </a:ext>
            </a:extLst>
          </p:cNvPr>
          <p:cNvSpPr>
            <a:spLocks noGrp="1"/>
          </p:cNvSpPr>
          <p:nvPr>
            <p:ph type="body" sz="quarter" idx="13"/>
          </p:nvPr>
        </p:nvSpPr>
        <p:spPr>
          <a:xfrm>
            <a:off x="588263" y="3426106"/>
            <a:ext cx="3499013" cy="2849580"/>
          </a:xfrm>
        </p:spPr>
        <p:txBody>
          <a:bodyPr>
            <a:noAutofit/>
          </a:bodyPr>
          <a:lstStyle>
            <a:lvl1pPr marL="228600" indent="-228600">
              <a:spcBef>
                <a:spcPts val="600"/>
              </a:spcBef>
              <a:buFont typeface="Arial" panose="020B0604020202020204" pitchFamily="34" charset="0"/>
              <a:buChar char="•"/>
              <a:defRPr sz="1800"/>
            </a:lvl1pPr>
            <a:lvl2pPr>
              <a:spcBef>
                <a:spcPts val="600"/>
              </a:spcBef>
              <a:defRPr sz="1800"/>
            </a:lvl2pPr>
            <a:lvl3pPr>
              <a:spcBef>
                <a:spcPts val="600"/>
              </a:spcBef>
              <a:defRPr sz="1800"/>
            </a:lvl3pPr>
            <a:lvl4pPr>
              <a:spcBef>
                <a:spcPts val="600"/>
              </a:spcBef>
              <a:defRPr sz="1800"/>
            </a:lvl4pPr>
            <a:lvl5pPr>
              <a:spcBef>
                <a:spcPts val="600"/>
              </a:spcBef>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ext Placeholder 2">
            <a:extLst>
              <a:ext uri="{FF2B5EF4-FFF2-40B4-BE49-F238E27FC236}">
                <a16:creationId xmlns:a16="http://schemas.microsoft.com/office/drawing/2014/main" id="{FD3B93B2-E986-4264-9106-C5019ECC0DE0}"/>
              </a:ext>
            </a:extLst>
          </p:cNvPr>
          <p:cNvSpPr>
            <a:spLocks noGrp="1"/>
          </p:cNvSpPr>
          <p:nvPr>
            <p:ph type="body" sz="quarter" idx="14"/>
          </p:nvPr>
        </p:nvSpPr>
        <p:spPr>
          <a:xfrm>
            <a:off x="4346996" y="3426106"/>
            <a:ext cx="3499013" cy="2849580"/>
          </a:xfrm>
        </p:spPr>
        <p:txBody>
          <a:bodyPr>
            <a:noAutofit/>
          </a:bodyPr>
          <a:lstStyle>
            <a:lvl1pPr marL="228600" indent="-228600">
              <a:spcBef>
                <a:spcPts val="600"/>
              </a:spcBef>
              <a:buFont typeface="Arial" panose="020B0604020202020204" pitchFamily="34" charset="0"/>
              <a:buChar char="•"/>
              <a:defRPr sz="1800"/>
            </a:lvl1pPr>
            <a:lvl2pPr>
              <a:spcBef>
                <a:spcPts val="600"/>
              </a:spcBef>
              <a:defRPr sz="1800"/>
            </a:lvl2pPr>
            <a:lvl3pPr>
              <a:spcBef>
                <a:spcPts val="600"/>
              </a:spcBef>
              <a:defRPr sz="1800"/>
            </a:lvl3pPr>
            <a:lvl4pPr>
              <a:spcBef>
                <a:spcPts val="600"/>
              </a:spcBef>
              <a:defRPr sz="1800"/>
            </a:lvl4pPr>
            <a:lvl5pPr>
              <a:spcBef>
                <a:spcPts val="600"/>
              </a:spcBef>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ext Placeholder 2">
            <a:extLst>
              <a:ext uri="{FF2B5EF4-FFF2-40B4-BE49-F238E27FC236}">
                <a16:creationId xmlns:a16="http://schemas.microsoft.com/office/drawing/2014/main" id="{B945A621-104B-4D26-8EEB-62C61A3F1ACD}"/>
              </a:ext>
            </a:extLst>
          </p:cNvPr>
          <p:cNvSpPr>
            <a:spLocks noGrp="1"/>
          </p:cNvSpPr>
          <p:nvPr>
            <p:ph type="body" sz="quarter" idx="15"/>
          </p:nvPr>
        </p:nvSpPr>
        <p:spPr>
          <a:xfrm>
            <a:off x="8105728" y="3426106"/>
            <a:ext cx="3499013" cy="2849580"/>
          </a:xfrm>
        </p:spPr>
        <p:txBody>
          <a:bodyPr>
            <a:noAutofit/>
          </a:bodyPr>
          <a:lstStyle>
            <a:lvl1pPr marL="228600" indent="-228600">
              <a:spcBef>
                <a:spcPts val="600"/>
              </a:spcBef>
              <a:buFont typeface="Arial" panose="020B0604020202020204" pitchFamily="34" charset="0"/>
              <a:buChar char="•"/>
              <a:defRPr sz="1800"/>
            </a:lvl1pPr>
            <a:lvl2pPr>
              <a:spcBef>
                <a:spcPts val="600"/>
              </a:spcBef>
              <a:defRPr sz="1800"/>
            </a:lvl2pPr>
            <a:lvl3pPr>
              <a:spcBef>
                <a:spcPts val="600"/>
              </a:spcBef>
              <a:defRPr sz="1800"/>
            </a:lvl3pPr>
            <a:lvl4pPr>
              <a:spcBef>
                <a:spcPts val="600"/>
              </a:spcBef>
              <a:defRPr sz="1800"/>
            </a:lvl4pPr>
            <a:lvl5pPr>
              <a:spcBef>
                <a:spcPts val="600"/>
              </a:spcBef>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7" name="Straight Connector 16">
            <a:extLst>
              <a:ext uri="{FF2B5EF4-FFF2-40B4-BE49-F238E27FC236}">
                <a16:creationId xmlns:a16="http://schemas.microsoft.com/office/drawing/2014/main" id="{F8E9FA9E-5B47-49D1-A345-179AFD893438}"/>
              </a:ext>
            </a:extLst>
          </p:cNvPr>
          <p:cNvCxnSpPr>
            <a:cxnSpLocks/>
          </p:cNvCxnSpPr>
          <p:nvPr userDrawn="1"/>
        </p:nvCxnSpPr>
        <p:spPr>
          <a:xfrm>
            <a:off x="4217136" y="3421802"/>
            <a:ext cx="0" cy="2761284"/>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A7F4C75B-2AED-4ECC-9654-CBCEA419D87B}"/>
              </a:ext>
            </a:extLst>
          </p:cNvPr>
          <p:cNvCxnSpPr>
            <a:cxnSpLocks/>
          </p:cNvCxnSpPr>
          <p:nvPr userDrawn="1"/>
        </p:nvCxnSpPr>
        <p:spPr>
          <a:xfrm>
            <a:off x="7975869" y="3426106"/>
            <a:ext cx="0" cy="2849580"/>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8" name="Text Placeholder 27">
            <a:extLst>
              <a:ext uri="{FF2B5EF4-FFF2-40B4-BE49-F238E27FC236}">
                <a16:creationId xmlns:a16="http://schemas.microsoft.com/office/drawing/2014/main" id="{39ED39AA-F171-4895-9D5D-D3B3E61F8AC5}"/>
              </a:ext>
            </a:extLst>
          </p:cNvPr>
          <p:cNvSpPr>
            <a:spLocks noGrp="1"/>
          </p:cNvSpPr>
          <p:nvPr>
            <p:ph type="body" sz="quarter" idx="16" hasCustomPrompt="1"/>
          </p:nvPr>
        </p:nvSpPr>
        <p:spPr>
          <a:xfrm>
            <a:off x="588263" y="3059120"/>
            <a:ext cx="3499013" cy="276999"/>
          </a:xfrm>
        </p:spPr>
        <p:txBody>
          <a:bodyPr anchor="b"/>
          <a:lstStyle>
            <a:lvl1pPr marL="0" indent="0">
              <a:buFont typeface="Arial" panose="020B0604020202020204" pitchFamily="34" charset="0"/>
              <a:buNone/>
              <a:defRPr sz="1800">
                <a:solidFill>
                  <a:schemeClr val="accent1"/>
                </a:solidFill>
                <a:latin typeface="+mj-lt"/>
              </a:defRPr>
            </a:lvl1pPr>
          </a:lstStyle>
          <a:p>
            <a:pPr lvl="0"/>
            <a:r>
              <a:rPr lang="en-US"/>
              <a:t>Title goes here</a:t>
            </a:r>
          </a:p>
        </p:txBody>
      </p:sp>
      <p:sp>
        <p:nvSpPr>
          <p:cNvPr id="29" name="Text Placeholder 27">
            <a:extLst>
              <a:ext uri="{FF2B5EF4-FFF2-40B4-BE49-F238E27FC236}">
                <a16:creationId xmlns:a16="http://schemas.microsoft.com/office/drawing/2014/main" id="{B85D0F05-2A12-4A36-ADD2-848D8DBFE499}"/>
              </a:ext>
            </a:extLst>
          </p:cNvPr>
          <p:cNvSpPr>
            <a:spLocks noGrp="1"/>
          </p:cNvSpPr>
          <p:nvPr>
            <p:ph type="body" sz="quarter" idx="17" hasCustomPrompt="1"/>
          </p:nvPr>
        </p:nvSpPr>
        <p:spPr>
          <a:xfrm>
            <a:off x="4346996" y="3059120"/>
            <a:ext cx="3499013" cy="276999"/>
          </a:xfrm>
        </p:spPr>
        <p:txBody>
          <a:bodyPr anchor="b"/>
          <a:lstStyle>
            <a:lvl1pPr marL="0" indent="0">
              <a:buNone/>
              <a:defRPr lang="en-US" sz="1800" kern="1200" spc="0" baseline="0" dirty="0">
                <a:solidFill>
                  <a:schemeClr val="accent1"/>
                </a:solidFill>
                <a:latin typeface="+mj-lt"/>
                <a:ea typeface="+mn-ea"/>
                <a:cs typeface="Segoe UI" panose="020B0502040204020203" pitchFamily="34" charset="0"/>
              </a:defRPr>
            </a:lvl1pPr>
          </a:lstStyle>
          <a:p>
            <a:pPr marL="228600" marR="0" lvl="0" indent="-228600" algn="l" defTabSz="932742" rtl="0" eaLnBrk="1" fontAlgn="auto" latinLnBrk="0" hangingPunct="1">
              <a:lnSpc>
                <a:spcPct val="100000"/>
              </a:lnSpc>
              <a:spcBef>
                <a:spcPct val="20000"/>
              </a:spcBef>
              <a:spcAft>
                <a:spcPts val="0"/>
              </a:spcAft>
              <a:buClrTx/>
              <a:buSzPct val="90000"/>
              <a:tabLst/>
            </a:pPr>
            <a:r>
              <a:rPr lang="en-US"/>
              <a:t>Title goes here</a:t>
            </a:r>
          </a:p>
        </p:txBody>
      </p:sp>
      <p:sp>
        <p:nvSpPr>
          <p:cNvPr id="30" name="Text Placeholder 27">
            <a:extLst>
              <a:ext uri="{FF2B5EF4-FFF2-40B4-BE49-F238E27FC236}">
                <a16:creationId xmlns:a16="http://schemas.microsoft.com/office/drawing/2014/main" id="{ECFCBFC1-4084-44D6-B183-5BC6A9C74608}"/>
              </a:ext>
            </a:extLst>
          </p:cNvPr>
          <p:cNvSpPr>
            <a:spLocks noGrp="1"/>
          </p:cNvSpPr>
          <p:nvPr>
            <p:ph type="body" sz="quarter" idx="18" hasCustomPrompt="1"/>
          </p:nvPr>
        </p:nvSpPr>
        <p:spPr>
          <a:xfrm>
            <a:off x="8105728" y="3059120"/>
            <a:ext cx="3499013" cy="276999"/>
          </a:xfrm>
        </p:spPr>
        <p:txBody>
          <a:bodyPr anchor="b"/>
          <a:lstStyle>
            <a:lvl1pPr marL="0" indent="0">
              <a:buNone/>
              <a:defRPr lang="en-US" sz="1800" kern="1200" spc="0" baseline="0" dirty="0">
                <a:solidFill>
                  <a:schemeClr val="accent1"/>
                </a:solidFill>
                <a:latin typeface="+mj-lt"/>
                <a:ea typeface="+mn-ea"/>
                <a:cs typeface="Segoe UI" panose="020B0502040204020203" pitchFamily="34" charset="0"/>
              </a:defRPr>
            </a:lvl1pPr>
          </a:lstStyle>
          <a:p>
            <a:pPr marL="228600" marR="0" lvl="0" indent="-228600" algn="l" defTabSz="932742" rtl="0" eaLnBrk="1" fontAlgn="auto" latinLnBrk="0" hangingPunct="1">
              <a:lnSpc>
                <a:spcPct val="100000"/>
              </a:lnSpc>
              <a:spcBef>
                <a:spcPct val="20000"/>
              </a:spcBef>
              <a:spcAft>
                <a:spcPts val="0"/>
              </a:spcAft>
              <a:buClrTx/>
              <a:buSzPct val="90000"/>
              <a:tabLst/>
            </a:pPr>
            <a:r>
              <a:rPr lang="en-US"/>
              <a:t>Title goes here</a:t>
            </a:r>
          </a:p>
        </p:txBody>
      </p:sp>
      <p:pic>
        <p:nvPicPr>
          <p:cNvPr id="21" name="Picture 20" descr="A picture containing shape&#10;&#10;Description automatically generated">
            <a:extLst>
              <a:ext uri="{FF2B5EF4-FFF2-40B4-BE49-F238E27FC236}">
                <a16:creationId xmlns:a16="http://schemas.microsoft.com/office/drawing/2014/main" id="{EAE19109-8860-4F6C-A660-2C94EF10A4C4}"/>
              </a:ext>
            </a:extLst>
          </p:cNvPr>
          <p:cNvPicPr>
            <a:picLocks noChangeAspect="1"/>
          </p:cNvPicPr>
          <p:nvPr userDrawn="1"/>
        </p:nvPicPr>
        <p:blipFill rotWithShape="1">
          <a:blip r:embed="rId2"/>
          <a:srcRect r="4826" b="3933"/>
          <a:stretch/>
        </p:blipFill>
        <p:spPr>
          <a:xfrm>
            <a:off x="10489557" y="5351438"/>
            <a:ext cx="1702443" cy="1506562"/>
          </a:xfrm>
          <a:custGeom>
            <a:avLst/>
            <a:gdLst>
              <a:gd name="connsiteX0" fmla="*/ 0 w 1702443"/>
              <a:gd name="connsiteY0" fmla="*/ 0 h 1506562"/>
              <a:gd name="connsiteX1" fmla="*/ 1702443 w 1702443"/>
              <a:gd name="connsiteY1" fmla="*/ 0 h 1506562"/>
              <a:gd name="connsiteX2" fmla="*/ 1702443 w 1702443"/>
              <a:gd name="connsiteY2" fmla="*/ 1506562 h 1506562"/>
              <a:gd name="connsiteX3" fmla="*/ 0 w 1702443"/>
              <a:gd name="connsiteY3" fmla="*/ 1506562 h 1506562"/>
            </a:gdLst>
            <a:ahLst/>
            <a:cxnLst>
              <a:cxn ang="0">
                <a:pos x="connsiteX0" y="connsiteY0"/>
              </a:cxn>
              <a:cxn ang="0">
                <a:pos x="connsiteX1" y="connsiteY1"/>
              </a:cxn>
              <a:cxn ang="0">
                <a:pos x="connsiteX2" y="connsiteY2"/>
              </a:cxn>
              <a:cxn ang="0">
                <a:pos x="connsiteX3" y="connsiteY3"/>
              </a:cxn>
            </a:cxnLst>
            <a:rect l="l" t="t" r="r" b="b"/>
            <a:pathLst>
              <a:path w="1702443" h="1506562">
                <a:moveTo>
                  <a:pt x="0" y="0"/>
                </a:moveTo>
                <a:lnTo>
                  <a:pt x="1702443" y="0"/>
                </a:lnTo>
                <a:lnTo>
                  <a:pt x="1702443" y="1506562"/>
                </a:lnTo>
                <a:lnTo>
                  <a:pt x="0" y="1506562"/>
                </a:lnTo>
                <a:close/>
              </a:path>
            </a:pathLst>
          </a:custGeom>
        </p:spPr>
      </p:pic>
      <p:sp>
        <p:nvSpPr>
          <p:cNvPr id="22" name="Freeform: Shape 21">
            <a:extLst>
              <a:ext uri="{FF2B5EF4-FFF2-40B4-BE49-F238E27FC236}">
                <a16:creationId xmlns:a16="http://schemas.microsoft.com/office/drawing/2014/main" id="{58BBDE26-EBE3-4041-9759-70AE9566AA86}"/>
              </a:ext>
            </a:extLst>
          </p:cNvPr>
          <p:cNvSpPr/>
          <p:nvPr userDrawn="1"/>
        </p:nvSpPr>
        <p:spPr bwMode="auto">
          <a:xfrm>
            <a:off x="2" y="6555572"/>
            <a:ext cx="10806241" cy="302429"/>
          </a:xfrm>
          <a:custGeom>
            <a:avLst/>
            <a:gdLst>
              <a:gd name="connsiteX0" fmla="*/ 0 w 10806241"/>
              <a:gd name="connsiteY0" fmla="*/ 0 h 302429"/>
              <a:gd name="connsiteX1" fmla="*/ 10806241 w 10806241"/>
              <a:gd name="connsiteY1" fmla="*/ 0 h 302429"/>
              <a:gd name="connsiteX2" fmla="*/ 10619973 w 10806241"/>
              <a:gd name="connsiteY2" fmla="*/ 302429 h 302429"/>
              <a:gd name="connsiteX3" fmla="*/ 0 w 10806241"/>
              <a:gd name="connsiteY3" fmla="*/ 302429 h 302429"/>
            </a:gdLst>
            <a:ahLst/>
            <a:cxnLst>
              <a:cxn ang="0">
                <a:pos x="connsiteX0" y="connsiteY0"/>
              </a:cxn>
              <a:cxn ang="0">
                <a:pos x="connsiteX1" y="connsiteY1"/>
              </a:cxn>
              <a:cxn ang="0">
                <a:pos x="connsiteX2" y="connsiteY2"/>
              </a:cxn>
              <a:cxn ang="0">
                <a:pos x="connsiteX3" y="connsiteY3"/>
              </a:cxn>
            </a:cxnLst>
            <a:rect l="l" t="t" r="r" b="b"/>
            <a:pathLst>
              <a:path w="10806241" h="302429">
                <a:moveTo>
                  <a:pt x="0" y="0"/>
                </a:moveTo>
                <a:lnTo>
                  <a:pt x="10806241" y="0"/>
                </a:lnTo>
                <a:lnTo>
                  <a:pt x="10619973" y="302429"/>
                </a:lnTo>
                <a:lnTo>
                  <a:pt x="0" y="302429"/>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 name="TextBox 1">
            <a:extLst>
              <a:ext uri="{FF2B5EF4-FFF2-40B4-BE49-F238E27FC236}">
                <a16:creationId xmlns:a16="http://schemas.microsoft.com/office/drawing/2014/main" id="{5BF00EFF-2902-75F8-6E01-E8246E8DC8F9}"/>
              </a:ext>
            </a:extLst>
          </p:cNvPr>
          <p:cNvSpPr txBox="1"/>
          <p:nvPr userDrawn="1"/>
        </p:nvSpPr>
        <p:spPr>
          <a:xfrm>
            <a:off x="8477877" y="6657542"/>
            <a:ext cx="2011680" cy="110800"/>
          </a:xfrm>
          <a:prstGeom prst="rect">
            <a:avLst/>
          </a:prstGeom>
          <a:noFill/>
        </p:spPr>
        <p:txBody>
          <a:bodyPr wrap="square" lIns="0" tIns="0" rIns="0" bIns="0">
            <a:spAutoFit/>
          </a:bodyPr>
          <a:lstStyle/>
          <a:p>
            <a:pPr algn="r">
              <a:lnSpc>
                <a:spcPct val="90000"/>
              </a:lnSpc>
              <a:spcAft>
                <a:spcPts val="600"/>
              </a:spcAft>
            </a:pPr>
            <a:r>
              <a:rPr lang="en-US" sz="800" dirty="0"/>
              <a:t>©Microsoft Corporation. All rights reserved.</a:t>
            </a:r>
          </a:p>
        </p:txBody>
      </p:sp>
      <p:pic>
        <p:nvPicPr>
          <p:cNvPr id="10" name="Picture 9">
            <a:extLst>
              <a:ext uri="{FF2B5EF4-FFF2-40B4-BE49-F238E27FC236}">
                <a16:creationId xmlns:a16="http://schemas.microsoft.com/office/drawing/2014/main" id="{CAB247A8-2AAD-7E54-46E8-FCCBA143AF82}"/>
              </a:ext>
            </a:extLst>
          </p:cNvPr>
          <p:cNvPicPr>
            <a:picLocks noChangeAspect="1"/>
          </p:cNvPicPr>
          <p:nvPr userDrawn="1"/>
        </p:nvPicPr>
        <p:blipFill>
          <a:blip r:embed="rId3"/>
          <a:stretch>
            <a:fillRect/>
          </a:stretch>
        </p:blipFill>
        <p:spPr>
          <a:xfrm>
            <a:off x="584201" y="6617196"/>
            <a:ext cx="1281987" cy="182880"/>
          </a:xfrm>
          <a:prstGeom prst="rect">
            <a:avLst/>
          </a:prstGeom>
        </p:spPr>
      </p:pic>
    </p:spTree>
    <p:extLst>
      <p:ext uri="{BB962C8B-B14F-4D97-AF65-F5344CB8AC3E}">
        <p14:creationId xmlns:p14="http://schemas.microsoft.com/office/powerpoint/2010/main" val="33247885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1"/>
      </p:bgRef>
    </p:bg>
    <p:spTree>
      <p:nvGrpSpPr>
        <p:cNvPr id="1" name=""/>
        <p:cNvGrpSpPr/>
        <p:nvPr/>
      </p:nvGrpSpPr>
      <p:grpSpPr>
        <a:xfrm>
          <a:off x="0" y="0"/>
          <a:ext cx="0" cy="0"/>
          <a:chOff x="0" y="0"/>
          <a:chExt cx="0" cy="0"/>
        </a:xfrm>
      </p:grpSpPr>
      <p:pic>
        <p:nvPicPr>
          <p:cNvPr id="3" name="Picture 2" descr="A picture containing shape&#10;&#10;Description automatically generated">
            <a:extLst>
              <a:ext uri="{FF2B5EF4-FFF2-40B4-BE49-F238E27FC236}">
                <a16:creationId xmlns:a16="http://schemas.microsoft.com/office/drawing/2014/main" id="{B7C69AA8-B817-4CCD-9711-9112D6D3574E}"/>
              </a:ext>
            </a:extLst>
          </p:cNvPr>
          <p:cNvPicPr>
            <a:picLocks noChangeAspect="1"/>
          </p:cNvPicPr>
          <p:nvPr userDrawn="1"/>
        </p:nvPicPr>
        <p:blipFill rotWithShape="1">
          <a:blip r:embed="rId2"/>
          <a:srcRect r="4826" b="3933"/>
          <a:stretch/>
        </p:blipFill>
        <p:spPr>
          <a:xfrm>
            <a:off x="10489557" y="5351438"/>
            <a:ext cx="1702443" cy="1506562"/>
          </a:xfrm>
          <a:custGeom>
            <a:avLst/>
            <a:gdLst>
              <a:gd name="connsiteX0" fmla="*/ 0 w 1702443"/>
              <a:gd name="connsiteY0" fmla="*/ 0 h 1506562"/>
              <a:gd name="connsiteX1" fmla="*/ 1702443 w 1702443"/>
              <a:gd name="connsiteY1" fmla="*/ 0 h 1506562"/>
              <a:gd name="connsiteX2" fmla="*/ 1702443 w 1702443"/>
              <a:gd name="connsiteY2" fmla="*/ 1506562 h 1506562"/>
              <a:gd name="connsiteX3" fmla="*/ 0 w 1702443"/>
              <a:gd name="connsiteY3" fmla="*/ 1506562 h 1506562"/>
            </a:gdLst>
            <a:ahLst/>
            <a:cxnLst>
              <a:cxn ang="0">
                <a:pos x="connsiteX0" y="connsiteY0"/>
              </a:cxn>
              <a:cxn ang="0">
                <a:pos x="connsiteX1" y="connsiteY1"/>
              </a:cxn>
              <a:cxn ang="0">
                <a:pos x="connsiteX2" y="connsiteY2"/>
              </a:cxn>
              <a:cxn ang="0">
                <a:pos x="connsiteX3" y="connsiteY3"/>
              </a:cxn>
            </a:cxnLst>
            <a:rect l="l" t="t" r="r" b="b"/>
            <a:pathLst>
              <a:path w="1702443" h="1506562">
                <a:moveTo>
                  <a:pt x="0" y="0"/>
                </a:moveTo>
                <a:lnTo>
                  <a:pt x="1702443" y="0"/>
                </a:lnTo>
                <a:lnTo>
                  <a:pt x="1702443" y="1506562"/>
                </a:lnTo>
                <a:lnTo>
                  <a:pt x="0" y="1506562"/>
                </a:lnTo>
                <a:close/>
              </a:path>
            </a:pathLst>
          </a:custGeom>
        </p:spPr>
      </p:pic>
      <p:sp>
        <p:nvSpPr>
          <p:cNvPr id="4" name="Freeform: Shape 3">
            <a:extLst>
              <a:ext uri="{FF2B5EF4-FFF2-40B4-BE49-F238E27FC236}">
                <a16:creationId xmlns:a16="http://schemas.microsoft.com/office/drawing/2014/main" id="{3486760C-0BBF-401B-ACD5-D91C7A51FEFD}"/>
              </a:ext>
            </a:extLst>
          </p:cNvPr>
          <p:cNvSpPr/>
          <p:nvPr userDrawn="1"/>
        </p:nvSpPr>
        <p:spPr bwMode="auto">
          <a:xfrm>
            <a:off x="2" y="6555572"/>
            <a:ext cx="10806241" cy="302429"/>
          </a:xfrm>
          <a:custGeom>
            <a:avLst/>
            <a:gdLst>
              <a:gd name="connsiteX0" fmla="*/ 0 w 10806241"/>
              <a:gd name="connsiteY0" fmla="*/ 0 h 302429"/>
              <a:gd name="connsiteX1" fmla="*/ 10806241 w 10806241"/>
              <a:gd name="connsiteY1" fmla="*/ 0 h 302429"/>
              <a:gd name="connsiteX2" fmla="*/ 10619973 w 10806241"/>
              <a:gd name="connsiteY2" fmla="*/ 302429 h 302429"/>
              <a:gd name="connsiteX3" fmla="*/ 0 w 10806241"/>
              <a:gd name="connsiteY3" fmla="*/ 302429 h 302429"/>
            </a:gdLst>
            <a:ahLst/>
            <a:cxnLst>
              <a:cxn ang="0">
                <a:pos x="connsiteX0" y="connsiteY0"/>
              </a:cxn>
              <a:cxn ang="0">
                <a:pos x="connsiteX1" y="connsiteY1"/>
              </a:cxn>
              <a:cxn ang="0">
                <a:pos x="connsiteX2" y="connsiteY2"/>
              </a:cxn>
              <a:cxn ang="0">
                <a:pos x="connsiteX3" y="connsiteY3"/>
              </a:cxn>
            </a:cxnLst>
            <a:rect l="l" t="t" r="r" b="b"/>
            <a:pathLst>
              <a:path w="10806241" h="302429">
                <a:moveTo>
                  <a:pt x="0" y="0"/>
                </a:moveTo>
                <a:lnTo>
                  <a:pt x="10806241" y="0"/>
                </a:lnTo>
                <a:lnTo>
                  <a:pt x="10619973" y="302429"/>
                </a:lnTo>
                <a:lnTo>
                  <a:pt x="0" y="302429"/>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 name="TextBox 1">
            <a:extLst>
              <a:ext uri="{FF2B5EF4-FFF2-40B4-BE49-F238E27FC236}">
                <a16:creationId xmlns:a16="http://schemas.microsoft.com/office/drawing/2014/main" id="{825EED1F-C714-5B80-07F2-2808A689B0F1}"/>
              </a:ext>
            </a:extLst>
          </p:cNvPr>
          <p:cNvSpPr txBox="1"/>
          <p:nvPr userDrawn="1"/>
        </p:nvSpPr>
        <p:spPr>
          <a:xfrm>
            <a:off x="8477877" y="6657542"/>
            <a:ext cx="2011680" cy="110800"/>
          </a:xfrm>
          <a:prstGeom prst="rect">
            <a:avLst/>
          </a:prstGeom>
          <a:noFill/>
        </p:spPr>
        <p:txBody>
          <a:bodyPr wrap="square" lIns="0" tIns="0" rIns="0" bIns="0">
            <a:spAutoFit/>
          </a:bodyPr>
          <a:lstStyle/>
          <a:p>
            <a:pPr algn="r">
              <a:lnSpc>
                <a:spcPct val="90000"/>
              </a:lnSpc>
              <a:spcAft>
                <a:spcPts val="600"/>
              </a:spcAft>
            </a:pPr>
            <a:r>
              <a:rPr lang="en-US" sz="800" dirty="0"/>
              <a:t>©Microsoft Corporation. All rights reserved.</a:t>
            </a:r>
          </a:p>
        </p:txBody>
      </p:sp>
      <p:pic>
        <p:nvPicPr>
          <p:cNvPr id="5" name="Picture 4" descr="A picture containing text&#10;&#10;Description automatically generated">
            <a:extLst>
              <a:ext uri="{FF2B5EF4-FFF2-40B4-BE49-F238E27FC236}">
                <a16:creationId xmlns:a16="http://schemas.microsoft.com/office/drawing/2014/main" id="{96B9A934-D9EB-8E3A-925A-366A82F7E37C}"/>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074583" y="6626820"/>
            <a:ext cx="1554480" cy="198992"/>
          </a:xfrm>
          <a:prstGeom prst="rect">
            <a:avLst/>
          </a:prstGeom>
        </p:spPr>
      </p:pic>
      <p:pic>
        <p:nvPicPr>
          <p:cNvPr id="7" name="Picture 6">
            <a:extLst>
              <a:ext uri="{FF2B5EF4-FFF2-40B4-BE49-F238E27FC236}">
                <a16:creationId xmlns:a16="http://schemas.microsoft.com/office/drawing/2014/main" id="{25CD848A-B61C-4B21-8680-1DEF704C2FA4}"/>
              </a:ext>
            </a:extLst>
          </p:cNvPr>
          <p:cNvPicPr>
            <a:picLocks noChangeAspect="1"/>
          </p:cNvPicPr>
          <p:nvPr userDrawn="1"/>
        </p:nvPicPr>
        <p:blipFill>
          <a:blip r:embed="rId4"/>
          <a:stretch>
            <a:fillRect/>
          </a:stretch>
        </p:blipFill>
        <p:spPr>
          <a:xfrm>
            <a:off x="584201" y="6617196"/>
            <a:ext cx="1281987" cy="182880"/>
          </a:xfrm>
          <a:prstGeom prst="rect">
            <a:avLst/>
          </a:prstGeom>
        </p:spPr>
      </p:pic>
    </p:spTree>
    <p:extLst>
      <p:ext uri="{BB962C8B-B14F-4D97-AF65-F5344CB8AC3E}">
        <p14:creationId xmlns:p14="http://schemas.microsoft.com/office/powerpoint/2010/main" val="40638254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ags" Target="../tags/tag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image" Target="../media/image2.emf"/><Relationship Id="rId2" Type="http://schemas.openxmlformats.org/officeDocument/2006/relationships/slideLayout" Target="../slideLayouts/slideLayout2.xml"/><Relationship Id="rId16"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oleObject" Target="../embeddings/oleObject1.bin"/><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ags" Target="../tags/tag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3ACEDAC5-1209-4398-975F-58A44F2F71D9}"/>
              </a:ext>
            </a:extLst>
          </p:cNvPr>
          <p:cNvGraphicFramePr>
            <a:graphicFrameLocks noChangeAspect="1"/>
          </p:cNvGraphicFramePr>
          <p:nvPr userDrawn="1">
            <p:custDataLst>
              <p:tags r:id="rId13"/>
            </p:custDataLst>
            <p:extLst>
              <p:ext uri="{D42A27DB-BD31-4B8C-83A1-F6EECF244321}">
                <p14:modId xmlns:p14="http://schemas.microsoft.com/office/powerpoint/2010/main" val="335924136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5" imgW="425" imgH="424" progId="TCLayout.ActiveDocument.1">
                  <p:embed/>
                </p:oleObj>
              </mc:Choice>
              <mc:Fallback>
                <p:oleObj name="think-cell Slide" r:id="rId15" imgW="425" imgH="424" progId="TCLayout.ActiveDocument.1">
                  <p:embed/>
                  <p:pic>
                    <p:nvPicPr>
                      <p:cNvPr id="6" name="Object 5" hidden="1">
                        <a:extLst>
                          <a:ext uri="{FF2B5EF4-FFF2-40B4-BE49-F238E27FC236}">
                            <a16:creationId xmlns:a16="http://schemas.microsoft.com/office/drawing/2014/main" id="{3ACEDAC5-1209-4398-975F-58A44F2F71D9}"/>
                          </a:ext>
                        </a:extLst>
                      </p:cNvPr>
                      <p:cNvPicPr/>
                      <p:nvPr/>
                    </p:nvPicPr>
                    <p:blipFill>
                      <a:blip r:embed="rId16"/>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75713690-8195-4E34-8BA4-D3CC7717E7D8}"/>
              </a:ext>
            </a:extLst>
          </p:cNvPr>
          <p:cNvSpPr/>
          <p:nvPr userDrawn="1">
            <p:custDataLst>
              <p:tags r:id="rId14"/>
            </p:custDataLst>
          </p:nvPr>
        </p:nvSpPr>
        <p:spPr bwMode="auto">
          <a:xfrm>
            <a:off x="0" y="0"/>
            <a:ext cx="158750" cy="1587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err="1">
              <a:ln>
                <a:noFill/>
              </a:ln>
              <a:solidFill>
                <a:srgbClr val="FFFFFF"/>
              </a:solidFill>
              <a:effectLst/>
              <a:uLnTx/>
              <a:uFillTx/>
              <a:latin typeface="Segoe UI Semibold" panose="020B0702040204020203" pitchFamily="34" charset="0"/>
              <a:ea typeface="+mn-ea"/>
              <a:cs typeface="Segoe UI" pitchFamily="34" charset="0"/>
              <a:sym typeface="Segoe UI Semibold" panose="020B0702040204020203" pitchFamily="34" charset="0"/>
            </a:endParaRPr>
          </a:p>
        </p:txBody>
      </p:sp>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7"/>
          <a:srcRect l="762"/>
          <a:stretch/>
        </p:blipFill>
        <p:spPr>
          <a:xfrm rot="5400000">
            <a:off x="9976898" y="2843773"/>
            <a:ext cx="6858000" cy="1170455"/>
          </a:xfrm>
          <a:prstGeom prst="rect">
            <a:avLst/>
          </a:prstGeom>
        </p:spPr>
      </p:pic>
    </p:spTree>
    <p:extLst>
      <p:ext uri="{BB962C8B-B14F-4D97-AF65-F5344CB8AC3E}">
        <p14:creationId xmlns:p14="http://schemas.microsoft.com/office/powerpoint/2010/main" val="381454166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ransition>
    <p:fade/>
  </p:transition>
  <p:hf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accent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8.png"/><Relationship Id="rId7"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8.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9.svg"/></Relationships>
</file>

<file path=ppt/slides/_rels/slide3.xml.rels><?xml version="1.0" encoding="UTF-8" standalone="yes"?>
<Relationships xmlns="http://schemas.openxmlformats.org/package/2006/relationships"><Relationship Id="rId3" Type="http://schemas.openxmlformats.org/officeDocument/2006/relationships/hyperlink" Target="http://magento.stackexchange.com/questions/83254/how-to-remove-a-product-catalog-page-col-left-sidebar-and-product-detail-page/83255" TargetMode="External"/><Relationship Id="rId7" Type="http://schemas.openxmlformats.org/officeDocument/2006/relationships/image" Target="../media/image18.jpeg"/><Relationship Id="rId2" Type="http://schemas.openxmlformats.org/officeDocument/2006/relationships/image" Target="../media/image15.png"/><Relationship Id="rId1" Type="http://schemas.openxmlformats.org/officeDocument/2006/relationships/slideLayout" Target="../slideLayouts/slideLayout3.xml"/><Relationship Id="rId6" Type="http://schemas.openxmlformats.org/officeDocument/2006/relationships/image" Target="../media/image17.jpeg"/><Relationship Id="rId5" Type="http://schemas.openxmlformats.org/officeDocument/2006/relationships/hyperlink" Target="https://www.flickr.com/photos/146791570@N05/32251569372/" TargetMode="External"/><Relationship Id="rId4" Type="http://schemas.openxmlformats.org/officeDocument/2006/relationships/image" Target="../media/image16.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11.png"/><Relationship Id="rId7"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12.svg"/></Relationships>
</file>

<file path=ppt/slides/_rels/slide6.xml.rels><?xml version="1.0" encoding="UTF-8" standalone="yes"?>
<Relationships xmlns="http://schemas.openxmlformats.org/package/2006/relationships"><Relationship Id="rId8" Type="http://schemas.microsoft.com/office/2007/relationships/hdphoto" Target="../media/hdphoto2.wdp"/><Relationship Id="rId13" Type="http://schemas.openxmlformats.org/officeDocument/2006/relationships/image" Target="../media/image25.png"/><Relationship Id="rId3" Type="http://schemas.openxmlformats.org/officeDocument/2006/relationships/image" Target="../media/image19.png"/><Relationship Id="rId7" Type="http://schemas.openxmlformats.org/officeDocument/2006/relationships/image" Target="../media/image22.png"/><Relationship Id="rId12" Type="http://schemas.microsoft.com/office/2007/relationships/hdphoto" Target="../media/hdphoto4.wdp"/><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21.svg"/><Relationship Id="rId11" Type="http://schemas.openxmlformats.org/officeDocument/2006/relationships/image" Target="../media/image24.png"/><Relationship Id="rId5" Type="http://schemas.openxmlformats.org/officeDocument/2006/relationships/image" Target="../media/image20.png"/><Relationship Id="rId10" Type="http://schemas.microsoft.com/office/2007/relationships/hdphoto" Target="../media/hdphoto3.wdp"/><Relationship Id="rId4" Type="http://schemas.microsoft.com/office/2007/relationships/hdphoto" Target="../media/hdphoto1.wdp"/><Relationship Id="rId9" Type="http://schemas.openxmlformats.org/officeDocument/2006/relationships/image" Target="../media/image23.png"/><Relationship Id="rId14" Type="http://schemas.openxmlformats.org/officeDocument/2006/relationships/image" Target="../media/image26.svg"/></Relationships>
</file>

<file path=ppt/slides/_rels/slide7.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8.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27.png"/></Relationships>
</file>

<file path=ppt/slides/_rels/slide8.xml.rels><?xml version="1.0" encoding="UTF-8" standalone="yes"?>
<Relationships xmlns="http://schemas.openxmlformats.org/package/2006/relationships"><Relationship Id="rId2" Type="http://schemas.openxmlformats.org/officeDocument/2006/relationships/hyperlink" Target="https://customervoice.microsoft.com/Pages/ResponsePage.aspx?id=v4j5cvGGr0GRqy180BHbR7en2Ais5pxKtso_Pz4b1_xURjE4QlhVUERGQ1NXOTlNT0w1NldTWjJCMSQlQCN0PWcu" TargetMode="Externa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C42966-8443-98E0-74B3-684BC51EF370}"/>
              </a:ext>
            </a:extLst>
          </p:cNvPr>
          <p:cNvSpPr>
            <a:spLocks noGrp="1"/>
          </p:cNvSpPr>
          <p:nvPr>
            <p:ph type="title"/>
          </p:nvPr>
        </p:nvSpPr>
        <p:spPr>
          <a:xfrm>
            <a:off x="2189003" y="3219292"/>
            <a:ext cx="5723097" cy="523220"/>
          </a:xfrm>
        </p:spPr>
        <p:txBody>
          <a:bodyPr/>
          <a:lstStyle/>
          <a:p>
            <a:r>
              <a:rPr lang="en-US">
                <a:latin typeface="Segoe UI Semibold"/>
                <a:cs typeface="Segoe UI Semibold"/>
              </a:rPr>
              <a:t>GPT Azure Search Engine</a:t>
            </a:r>
            <a:endParaRPr lang="en-US"/>
          </a:p>
        </p:txBody>
      </p:sp>
      <p:sp>
        <p:nvSpPr>
          <p:cNvPr id="4" name="Title 1">
            <a:extLst>
              <a:ext uri="{FF2B5EF4-FFF2-40B4-BE49-F238E27FC236}">
                <a16:creationId xmlns:a16="http://schemas.microsoft.com/office/drawing/2014/main" id="{2E97DD62-562C-4E07-3005-65739CDC30D6}"/>
              </a:ext>
            </a:extLst>
          </p:cNvPr>
          <p:cNvSpPr txBox="1">
            <a:spLocks/>
          </p:cNvSpPr>
          <p:nvPr/>
        </p:nvSpPr>
        <p:spPr>
          <a:xfrm>
            <a:off x="2186872" y="3696741"/>
            <a:ext cx="5723097" cy="276999"/>
          </a:xfrm>
          <a:prstGeom prst="rect">
            <a:avLst/>
          </a:prstGeom>
        </p:spPr>
        <p:txBody>
          <a:bodyPr vert="horz" wrap="square" lIns="0" tIns="0" rIns="0" bIns="0" rtlCol="0" anchor="t">
            <a:spAutoFit/>
          </a:bodyPr>
          <a:lstStyle>
            <a:lvl1pPr marL="0" algn="l" defTabSz="914367" rtl="0" eaLnBrk="1" latinLnBrk="0" hangingPunct="1">
              <a:lnSpc>
                <a:spcPct val="100000"/>
              </a:lnSpc>
              <a:spcBef>
                <a:spcPct val="0"/>
              </a:spcBef>
              <a:buNone/>
              <a:defRPr lang="en-US" sz="3400" b="1" kern="1200" cap="none" spc="-50" baseline="0" dirty="0">
                <a:ln w="3175">
                  <a:noFill/>
                </a:ln>
                <a:solidFill>
                  <a:schemeClr val="bg1"/>
                </a:solidFill>
                <a:effectLst/>
                <a:latin typeface="Segoe UI Semibold" panose="020B0502040204020203" pitchFamily="34" charset="0"/>
                <a:ea typeface="+mn-ea"/>
                <a:cs typeface="Segoe UI Semibold" panose="020B0502040204020203"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lang="en-US" sz="1800" dirty="0">
                <a:solidFill>
                  <a:srgbClr val="00B0F0"/>
                </a:solidFill>
                <a:latin typeface="Segoe UI Semibold"/>
                <a:cs typeface="Segoe UI Semibold"/>
              </a:rPr>
              <a:t>Azure OpenAI Accelerator</a:t>
            </a:r>
            <a:endParaRPr kumimoji="0" lang="en-US" sz="3400" b="1" i="0" u="none" strike="noStrike" kern="1200" cap="none" spc="-50" normalizeH="0" baseline="0" noProof="0" dirty="0">
              <a:ln w="3175">
                <a:noFill/>
              </a:ln>
              <a:solidFill>
                <a:srgbClr val="00B0F0"/>
              </a:solidFill>
              <a:effectLst/>
              <a:uLnTx/>
              <a:uFillTx/>
              <a:latin typeface="Segoe UI Semibold" panose="020B0502040204020203" pitchFamily="34" charset="0"/>
              <a:ea typeface="+mn-ea"/>
              <a:cs typeface="Segoe UI Semibold" panose="020B0502040204020203" pitchFamily="34" charset="0"/>
            </a:endParaRPr>
          </a:p>
        </p:txBody>
      </p:sp>
      <p:pic>
        <p:nvPicPr>
          <p:cNvPr id="6" name="Graphic 4" descr="Icon of a box with connected dots and lines">
            <a:extLst>
              <a:ext uri="{FF2B5EF4-FFF2-40B4-BE49-F238E27FC236}">
                <a16:creationId xmlns:a16="http://schemas.microsoft.com/office/drawing/2014/main" id="{82DBEC75-B19E-D412-B931-165706FF38F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61987" y="3129742"/>
            <a:ext cx="629137" cy="703586"/>
          </a:xfrm>
          <a:prstGeom prst="rect">
            <a:avLst/>
          </a:prstGeom>
        </p:spPr>
      </p:pic>
      <p:pic>
        <p:nvPicPr>
          <p:cNvPr id="7" name="Picture 7">
            <a:extLst>
              <a:ext uri="{FF2B5EF4-FFF2-40B4-BE49-F238E27FC236}">
                <a16:creationId xmlns:a16="http://schemas.microsoft.com/office/drawing/2014/main" id="{9C5BC05B-A56A-F07E-6AA2-D48B2FF0B801}"/>
              </a:ext>
            </a:extLst>
          </p:cNvPr>
          <p:cNvPicPr>
            <a:picLocks noChangeAspect="1"/>
          </p:cNvPicPr>
          <p:nvPr/>
        </p:nvPicPr>
        <p:blipFill>
          <a:blip r:embed="rId4"/>
          <a:stretch>
            <a:fillRect/>
          </a:stretch>
        </p:blipFill>
        <p:spPr>
          <a:xfrm>
            <a:off x="2023163" y="6636261"/>
            <a:ext cx="1996386" cy="214346"/>
          </a:xfrm>
          <a:prstGeom prst="rect">
            <a:avLst/>
          </a:prstGeom>
        </p:spPr>
      </p:pic>
    </p:spTree>
    <p:extLst>
      <p:ext uri="{BB962C8B-B14F-4D97-AF65-F5344CB8AC3E}">
        <p14:creationId xmlns:p14="http://schemas.microsoft.com/office/powerpoint/2010/main" val="4169135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Rectangle 69">
            <a:extLst>
              <a:ext uri="{FF2B5EF4-FFF2-40B4-BE49-F238E27FC236}">
                <a16:creationId xmlns:a16="http://schemas.microsoft.com/office/drawing/2014/main" id="{3BA5DF94-C3DA-4855-B6EA-782BADAFEB4A}"/>
              </a:ext>
            </a:extLst>
          </p:cNvPr>
          <p:cNvSpPr>
            <a:spLocks/>
          </p:cNvSpPr>
          <p:nvPr/>
        </p:nvSpPr>
        <p:spPr>
          <a:xfrm>
            <a:off x="468718" y="3024023"/>
            <a:ext cx="3700851" cy="2020177"/>
          </a:xfrm>
          <a:prstGeom prst="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45720" rtlCol="0" anchor="t">
            <a:noAutofit/>
          </a:bodyPr>
          <a:lstStyle/>
          <a:p>
            <a:pPr marL="0" marR="0" lvl="0" indent="0" algn="l" defTabSz="914400" rtl="0" eaLnBrk="1" fontAlgn="auto" latinLnBrk="0" hangingPunct="1">
              <a:lnSpc>
                <a:spcPct val="100000"/>
              </a:lnSpc>
              <a:spcBef>
                <a:spcPts val="200"/>
              </a:spcBef>
              <a:spcAft>
                <a:spcPts val="400"/>
              </a:spcAft>
              <a:buClrTx/>
              <a:buSzTx/>
              <a:buFontTx/>
              <a:buNone/>
              <a:tabLst/>
              <a:defRPr/>
            </a:pPr>
            <a:r>
              <a:rPr kumimoji="0" lang="en-US" sz="1600" b="0" i="0" u="none" strike="noStrike" kern="1200" cap="none" spc="0" normalizeH="0" baseline="0" noProof="0" dirty="0">
                <a:ln>
                  <a:noFill/>
                </a:ln>
                <a:solidFill>
                  <a:prstClr val="white">
                    <a:lumMod val="50000"/>
                  </a:prstClr>
                </a:solidFill>
                <a:effectLst/>
                <a:uLnTx/>
                <a:uFillTx/>
                <a:latin typeface="Segoe UI"/>
                <a:ea typeface="+mn-ea"/>
                <a:cs typeface="+mn-cs"/>
              </a:rPr>
              <a:t>Call with the client to assess qualification to the program</a:t>
            </a:r>
          </a:p>
          <a:p>
            <a:pPr marL="0" marR="0" lvl="0" indent="0" algn="l" defTabSz="914400" rtl="0" eaLnBrk="1" fontAlgn="auto" latinLnBrk="0" hangingPunct="1">
              <a:lnSpc>
                <a:spcPct val="100000"/>
              </a:lnSpc>
              <a:spcBef>
                <a:spcPts val="200"/>
              </a:spcBef>
              <a:spcAft>
                <a:spcPts val="400"/>
              </a:spcAft>
              <a:buClrTx/>
              <a:buSzTx/>
              <a:buFontTx/>
              <a:buNone/>
              <a:tabLst/>
              <a:defRPr/>
            </a:pPr>
            <a:endParaRPr kumimoji="0" lang="en-US" sz="1600" b="0" i="0" u="none" strike="noStrike" kern="1200" cap="none" spc="0" normalizeH="0" baseline="0" noProof="0" dirty="0">
              <a:ln>
                <a:noFill/>
              </a:ln>
              <a:solidFill>
                <a:prstClr val="white">
                  <a:lumMod val="50000"/>
                </a:prstClr>
              </a:solidFill>
              <a:effectLst/>
              <a:uLnTx/>
              <a:uFillTx/>
              <a:latin typeface="Segoe UI"/>
              <a:ea typeface="+mn-ea"/>
              <a:cs typeface="+mn-cs"/>
            </a:endParaRPr>
          </a:p>
          <a:p>
            <a:pPr marL="0" marR="0" lvl="0" indent="0" algn="l" defTabSz="914400" rtl="0" eaLnBrk="1" fontAlgn="auto" latinLnBrk="0" hangingPunct="1">
              <a:lnSpc>
                <a:spcPct val="100000"/>
              </a:lnSpc>
              <a:spcBef>
                <a:spcPts val="200"/>
              </a:spcBef>
              <a:spcAft>
                <a:spcPts val="400"/>
              </a:spcAft>
              <a:buClrTx/>
              <a:buSzTx/>
              <a:buFontTx/>
              <a:buNone/>
              <a:tabLst/>
              <a:defRPr/>
            </a:pPr>
            <a:r>
              <a:rPr kumimoji="0" lang="en-US" sz="1600" b="0" i="0" u="none" strike="noStrike" kern="1200" cap="none" spc="0" normalizeH="0" baseline="0" noProof="0" dirty="0">
                <a:ln>
                  <a:noFill/>
                </a:ln>
                <a:solidFill>
                  <a:srgbClr val="000000">
                    <a:lumMod val="50000"/>
                    <a:lumOff val="50000"/>
                  </a:srgbClr>
                </a:solidFill>
                <a:effectLst/>
                <a:uLnTx/>
                <a:uFillTx/>
                <a:latin typeface="Segoe UI"/>
                <a:ea typeface="+mn-ea"/>
                <a:cs typeface="+mn-cs"/>
              </a:rPr>
              <a:t>Offering: 3-day CSU-led workshop with experts on Azure OpenAI</a:t>
            </a:r>
          </a:p>
        </p:txBody>
      </p:sp>
      <p:sp>
        <p:nvSpPr>
          <p:cNvPr id="76" name="Rectangle 75">
            <a:extLst>
              <a:ext uri="{FF2B5EF4-FFF2-40B4-BE49-F238E27FC236}">
                <a16:creationId xmlns:a16="http://schemas.microsoft.com/office/drawing/2014/main" id="{BE460791-3C2D-4D8D-92BB-2A523401899E}"/>
              </a:ext>
            </a:extLst>
          </p:cNvPr>
          <p:cNvSpPr>
            <a:spLocks/>
          </p:cNvSpPr>
          <p:nvPr/>
        </p:nvSpPr>
        <p:spPr>
          <a:xfrm>
            <a:off x="8043856" y="3024023"/>
            <a:ext cx="3700851" cy="2020177"/>
          </a:xfrm>
          <a:prstGeom prst="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45720" rtlCol="0" anchor="t">
            <a:noAutofit/>
          </a:bodyPr>
          <a:lstStyle/>
          <a:p>
            <a:pPr marL="0" marR="0" lvl="0" indent="0" algn="l" defTabSz="914400" rtl="0" eaLnBrk="1" fontAlgn="auto" latinLnBrk="0" hangingPunct="1">
              <a:lnSpc>
                <a:spcPct val="100000"/>
              </a:lnSpc>
              <a:spcBef>
                <a:spcPts val="200"/>
              </a:spcBef>
              <a:spcAft>
                <a:spcPts val="40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a:ea typeface="+mn-ea"/>
                <a:cs typeface="+mn-cs"/>
              </a:rPr>
              <a:t>Production Smart Search System building (code-with) and deployment with guidance and support from the technical specialists (CSA) and Partners</a:t>
            </a:r>
            <a:endParaRPr kumimoji="0" lang="en-US" sz="1600" b="0" i="0" u="none" strike="noStrike" kern="1200" cap="none" spc="0" normalizeH="0" baseline="0" noProof="0" dirty="0">
              <a:ln>
                <a:noFill/>
              </a:ln>
              <a:solidFill>
                <a:srgbClr val="000000"/>
              </a:solidFill>
              <a:effectLst/>
              <a:uLnTx/>
              <a:uFillTx/>
              <a:latin typeface="Segoe UI"/>
              <a:ea typeface="+mn-ea"/>
              <a:cs typeface="Segoe UI"/>
            </a:endParaRPr>
          </a:p>
        </p:txBody>
      </p:sp>
      <p:sp>
        <p:nvSpPr>
          <p:cNvPr id="73" name="Rectangle 72">
            <a:extLst>
              <a:ext uri="{FF2B5EF4-FFF2-40B4-BE49-F238E27FC236}">
                <a16:creationId xmlns:a16="http://schemas.microsoft.com/office/drawing/2014/main" id="{F23E3528-D838-4246-BED3-B452F0D0F09C}"/>
              </a:ext>
            </a:extLst>
          </p:cNvPr>
          <p:cNvSpPr>
            <a:spLocks/>
          </p:cNvSpPr>
          <p:nvPr/>
        </p:nvSpPr>
        <p:spPr>
          <a:xfrm>
            <a:off x="4256287" y="3024023"/>
            <a:ext cx="3700851" cy="2020177"/>
          </a:xfrm>
          <a:prstGeom prst="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45720" rtlCol="0" anchor="t">
            <a:noAutofit/>
          </a:bodyPr>
          <a:lstStyle/>
          <a:p>
            <a:pPr marL="0" marR="0" lvl="0" indent="0" algn="l" defTabSz="914400" rtl="0" eaLnBrk="1" fontAlgn="auto" latinLnBrk="0" hangingPunct="1">
              <a:lnSpc>
                <a:spcPct val="100000"/>
              </a:lnSpc>
              <a:spcBef>
                <a:spcPts val="200"/>
              </a:spcBef>
              <a:spcAft>
                <a:spcPts val="40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a:ea typeface="+mn-ea"/>
                <a:cs typeface="+mn-cs"/>
              </a:rPr>
              <a:t>CSU team, during the workshop, helps the interested customer build a Proof of Concept (POC) using their own data and their own Azure subscription</a:t>
            </a:r>
          </a:p>
        </p:txBody>
      </p:sp>
      <p:sp>
        <p:nvSpPr>
          <p:cNvPr id="11" name="Title 10">
            <a:extLst>
              <a:ext uri="{FF2B5EF4-FFF2-40B4-BE49-F238E27FC236}">
                <a16:creationId xmlns:a16="http://schemas.microsoft.com/office/drawing/2014/main" id="{21AB1F4F-9065-4426-B29E-9D2E9A16EC4B}"/>
              </a:ext>
            </a:extLst>
          </p:cNvPr>
          <p:cNvSpPr>
            <a:spLocks noGrp="1"/>
          </p:cNvSpPr>
          <p:nvPr>
            <p:ph type="title"/>
          </p:nvPr>
        </p:nvSpPr>
        <p:spPr/>
        <p:txBody>
          <a:bodyPr/>
          <a:lstStyle/>
          <a:p>
            <a:r>
              <a:rPr lang="en-US"/>
              <a:t>Next steps: How to engage?</a:t>
            </a:r>
          </a:p>
        </p:txBody>
      </p:sp>
      <p:cxnSp>
        <p:nvCxnSpPr>
          <p:cNvPr id="71" name="Straight Connector 70">
            <a:extLst>
              <a:ext uri="{FF2B5EF4-FFF2-40B4-BE49-F238E27FC236}">
                <a16:creationId xmlns:a16="http://schemas.microsoft.com/office/drawing/2014/main" id="{9A9FACA6-9152-4D2A-A690-523EF0D903A4}"/>
              </a:ext>
            </a:extLst>
          </p:cNvPr>
          <p:cNvCxnSpPr>
            <a:cxnSpLocks/>
          </p:cNvCxnSpPr>
          <p:nvPr/>
        </p:nvCxnSpPr>
        <p:spPr>
          <a:xfrm>
            <a:off x="468718" y="5044200"/>
            <a:ext cx="3703320" cy="0"/>
          </a:xfrm>
          <a:prstGeom prst="line">
            <a:avLst/>
          </a:prstGeom>
          <a:ln w="3810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78" name="Arrow: Pentagon 77">
            <a:extLst>
              <a:ext uri="{FF2B5EF4-FFF2-40B4-BE49-F238E27FC236}">
                <a16:creationId xmlns:a16="http://schemas.microsoft.com/office/drawing/2014/main" id="{4990C20B-4EDB-47A5-8908-B04DC152806A}"/>
              </a:ext>
            </a:extLst>
          </p:cNvPr>
          <p:cNvSpPr>
            <a:spLocks/>
          </p:cNvSpPr>
          <p:nvPr/>
        </p:nvSpPr>
        <p:spPr>
          <a:xfrm>
            <a:off x="468719" y="2475383"/>
            <a:ext cx="3840480" cy="548640"/>
          </a:xfrm>
          <a:prstGeom prst="homePlate">
            <a:avLst>
              <a:gd name="adj" fmla="val 26350"/>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lIns="91440" tIns="45720" rIns="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Segoe UI Semibold"/>
                <a:ea typeface="+mn-ea"/>
                <a:cs typeface="+mn-cs"/>
              </a:rPr>
              <a:t>Discovery Call</a:t>
            </a:r>
          </a:p>
        </p:txBody>
      </p:sp>
      <p:sp>
        <p:nvSpPr>
          <p:cNvPr id="79" name="Arrow: Chevron 78">
            <a:extLst>
              <a:ext uri="{FF2B5EF4-FFF2-40B4-BE49-F238E27FC236}">
                <a16:creationId xmlns:a16="http://schemas.microsoft.com/office/drawing/2014/main" id="{C3E37B17-07FF-4DBF-972F-8B3762D48CAE}"/>
              </a:ext>
            </a:extLst>
          </p:cNvPr>
          <p:cNvSpPr>
            <a:spLocks/>
          </p:cNvSpPr>
          <p:nvPr/>
        </p:nvSpPr>
        <p:spPr>
          <a:xfrm>
            <a:off x="4256287" y="2475383"/>
            <a:ext cx="3840480" cy="548640"/>
          </a:xfrm>
          <a:prstGeom prst="chevron">
            <a:avLst>
              <a:gd name="adj" fmla="val 26309"/>
            </a:avLst>
          </a:prstGeom>
          <a:solidFill>
            <a:schemeClr val="accent1"/>
          </a:solid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white"/>
                </a:solidFill>
                <a:effectLst/>
                <a:uLnTx/>
                <a:uFillTx/>
                <a:latin typeface="Segoe UI Semibold"/>
                <a:ea typeface="+mn-ea"/>
                <a:cs typeface="+mn-cs"/>
              </a:rPr>
              <a:t>Proof of Value </a:t>
            </a:r>
          </a:p>
        </p:txBody>
      </p:sp>
      <p:sp>
        <p:nvSpPr>
          <p:cNvPr id="80" name="Arrow: Chevron 79">
            <a:extLst>
              <a:ext uri="{FF2B5EF4-FFF2-40B4-BE49-F238E27FC236}">
                <a16:creationId xmlns:a16="http://schemas.microsoft.com/office/drawing/2014/main" id="{81B40DDC-67CC-4B95-A9E3-2AB5F9C5DDED}"/>
              </a:ext>
            </a:extLst>
          </p:cNvPr>
          <p:cNvSpPr>
            <a:spLocks/>
          </p:cNvSpPr>
          <p:nvPr/>
        </p:nvSpPr>
        <p:spPr>
          <a:xfrm>
            <a:off x="8043856" y="2475383"/>
            <a:ext cx="3840480" cy="548640"/>
          </a:xfrm>
          <a:prstGeom prst="chevron">
            <a:avLst>
              <a:gd name="adj" fmla="val 26309"/>
            </a:avLst>
          </a:prstGeom>
          <a:solidFill>
            <a:schemeClr val="accent1"/>
          </a:solid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white"/>
                </a:solidFill>
                <a:effectLst/>
                <a:uLnTx/>
                <a:uFillTx/>
                <a:latin typeface="Segoe UI Semibold"/>
                <a:ea typeface="+mn-ea"/>
                <a:cs typeface="+mn-cs"/>
              </a:rPr>
              <a:t>Deployment</a:t>
            </a:r>
          </a:p>
        </p:txBody>
      </p:sp>
      <p:grpSp>
        <p:nvGrpSpPr>
          <p:cNvPr id="187" name="Group 186">
            <a:extLst>
              <a:ext uri="{FF2B5EF4-FFF2-40B4-BE49-F238E27FC236}">
                <a16:creationId xmlns:a16="http://schemas.microsoft.com/office/drawing/2014/main" id="{863D6A43-0AF2-4599-A6F2-681D17B30004}"/>
              </a:ext>
            </a:extLst>
          </p:cNvPr>
          <p:cNvGrpSpPr/>
          <p:nvPr/>
        </p:nvGrpSpPr>
        <p:grpSpPr>
          <a:xfrm>
            <a:off x="5843903" y="1638190"/>
            <a:ext cx="665248" cy="717558"/>
            <a:chOff x="5684660" y="1298034"/>
            <a:chExt cx="834198" cy="899799"/>
          </a:xfrm>
        </p:grpSpPr>
        <p:sp>
          <p:nvSpPr>
            <p:cNvPr id="127" name="Hexagon 126">
              <a:extLst>
                <a:ext uri="{FF2B5EF4-FFF2-40B4-BE49-F238E27FC236}">
                  <a16:creationId xmlns:a16="http://schemas.microsoft.com/office/drawing/2014/main" id="{FF538AB0-EADB-4296-9E2E-6647E3D9AB45}"/>
                </a:ext>
              </a:extLst>
            </p:cNvPr>
            <p:cNvSpPr/>
            <p:nvPr/>
          </p:nvSpPr>
          <p:spPr>
            <a:xfrm rot="5400000">
              <a:off x="5630397" y="1352297"/>
              <a:ext cx="786750" cy="678224"/>
            </a:xfrm>
            <a:prstGeom prst="hexagon">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sp>
          <p:nvSpPr>
            <p:cNvPr id="128" name="Hexagon 127">
              <a:extLst>
                <a:ext uri="{FF2B5EF4-FFF2-40B4-BE49-F238E27FC236}">
                  <a16:creationId xmlns:a16="http://schemas.microsoft.com/office/drawing/2014/main" id="{79CF1BD2-A0F4-4DF2-9DD2-1301025E78F5}"/>
                </a:ext>
              </a:extLst>
            </p:cNvPr>
            <p:cNvSpPr/>
            <p:nvPr/>
          </p:nvSpPr>
          <p:spPr>
            <a:xfrm rot="5400000">
              <a:off x="5707677" y="1386651"/>
              <a:ext cx="871270" cy="751093"/>
            </a:xfrm>
            <a:prstGeom prst="hexagon">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grpSp>
          <p:nvGrpSpPr>
            <p:cNvPr id="129" name="scale up" descr="scale up, scale down">
              <a:extLst>
                <a:ext uri="{FF2B5EF4-FFF2-40B4-BE49-F238E27FC236}">
                  <a16:creationId xmlns:a16="http://schemas.microsoft.com/office/drawing/2014/main" id="{41897EF6-4311-4591-8AF2-17741CABAB3F}"/>
                </a:ext>
              </a:extLst>
            </p:cNvPr>
            <p:cNvGrpSpPr/>
            <p:nvPr/>
          </p:nvGrpSpPr>
          <p:grpSpPr>
            <a:xfrm>
              <a:off x="5907250" y="1526964"/>
              <a:ext cx="472124" cy="470466"/>
              <a:chOff x="9135752" y="3049946"/>
              <a:chExt cx="404488" cy="403068"/>
            </a:xfrm>
          </p:grpSpPr>
          <p:sp>
            <p:nvSpPr>
              <p:cNvPr id="130" name="Rectangle 997">
                <a:extLst>
                  <a:ext uri="{FF2B5EF4-FFF2-40B4-BE49-F238E27FC236}">
                    <a16:creationId xmlns:a16="http://schemas.microsoft.com/office/drawing/2014/main" id="{47E91A0B-8FC9-4056-9C02-2A34ACEAC3E5}"/>
                  </a:ext>
                </a:extLst>
              </p:cNvPr>
              <p:cNvSpPr>
                <a:spLocks noChangeArrowheads="1"/>
              </p:cNvSpPr>
              <p:nvPr/>
            </p:nvSpPr>
            <p:spPr bwMode="auto">
              <a:xfrm>
                <a:off x="9135752" y="3326700"/>
                <a:ext cx="404488" cy="1987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1" name="Rectangle 998">
                <a:extLst>
                  <a:ext uri="{FF2B5EF4-FFF2-40B4-BE49-F238E27FC236}">
                    <a16:creationId xmlns:a16="http://schemas.microsoft.com/office/drawing/2014/main" id="{BF9B9486-328F-4C67-A626-092D882939B0}"/>
                  </a:ext>
                </a:extLst>
              </p:cNvPr>
              <p:cNvSpPr>
                <a:spLocks noChangeArrowheads="1"/>
              </p:cNvSpPr>
              <p:nvPr/>
            </p:nvSpPr>
            <p:spPr bwMode="auto">
              <a:xfrm>
                <a:off x="9348640" y="3305412"/>
                <a:ext cx="85155" cy="62447"/>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2" name="Rectangle 999">
                <a:extLst>
                  <a:ext uri="{FF2B5EF4-FFF2-40B4-BE49-F238E27FC236}">
                    <a16:creationId xmlns:a16="http://schemas.microsoft.com/office/drawing/2014/main" id="{B8302B78-A09D-43EC-8AD6-EDD49B1C5629}"/>
                  </a:ext>
                </a:extLst>
              </p:cNvPr>
              <p:cNvSpPr>
                <a:spLocks noChangeArrowheads="1"/>
              </p:cNvSpPr>
              <p:nvPr/>
            </p:nvSpPr>
            <p:spPr bwMode="auto">
              <a:xfrm>
                <a:off x="9455084" y="3400501"/>
                <a:ext cx="85155" cy="1987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3" name="Rectangle 1000">
                <a:extLst>
                  <a:ext uri="{FF2B5EF4-FFF2-40B4-BE49-F238E27FC236}">
                    <a16:creationId xmlns:a16="http://schemas.microsoft.com/office/drawing/2014/main" id="{2118E563-8330-4326-B7C4-0FD9C0DA7408}"/>
                  </a:ext>
                </a:extLst>
              </p:cNvPr>
              <p:cNvSpPr>
                <a:spLocks noChangeArrowheads="1"/>
              </p:cNvSpPr>
              <p:nvPr/>
            </p:nvSpPr>
            <p:spPr bwMode="auto">
              <a:xfrm>
                <a:off x="9487727" y="3367859"/>
                <a:ext cx="19870" cy="8515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4" name="Rectangle 1001">
                <a:extLst>
                  <a:ext uri="{FF2B5EF4-FFF2-40B4-BE49-F238E27FC236}">
                    <a16:creationId xmlns:a16="http://schemas.microsoft.com/office/drawing/2014/main" id="{F3B8B8F4-33EA-435C-936B-05089975F8C3}"/>
                  </a:ext>
                </a:extLst>
              </p:cNvPr>
              <p:cNvSpPr>
                <a:spLocks noChangeArrowheads="1"/>
              </p:cNvSpPr>
              <p:nvPr/>
            </p:nvSpPr>
            <p:spPr bwMode="auto">
              <a:xfrm>
                <a:off x="9135752" y="3400501"/>
                <a:ext cx="85155" cy="1987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5" name="Rectangle 1002">
                <a:extLst>
                  <a:ext uri="{FF2B5EF4-FFF2-40B4-BE49-F238E27FC236}">
                    <a16:creationId xmlns:a16="http://schemas.microsoft.com/office/drawing/2014/main" id="{90EC9CE7-5705-4932-99D4-FD0FDB84574A}"/>
                  </a:ext>
                </a:extLst>
              </p:cNvPr>
              <p:cNvSpPr>
                <a:spLocks noChangeArrowheads="1"/>
              </p:cNvSpPr>
              <p:nvPr/>
            </p:nvSpPr>
            <p:spPr bwMode="auto">
              <a:xfrm>
                <a:off x="9135752" y="3198967"/>
                <a:ext cx="85155" cy="6244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6" name="Rectangle 1003">
                <a:extLst>
                  <a:ext uri="{FF2B5EF4-FFF2-40B4-BE49-F238E27FC236}">
                    <a16:creationId xmlns:a16="http://schemas.microsoft.com/office/drawing/2014/main" id="{44B1183A-6E3F-4A13-9A46-62EB05954647}"/>
                  </a:ext>
                </a:extLst>
              </p:cNvPr>
              <p:cNvSpPr>
                <a:spLocks noChangeArrowheads="1"/>
              </p:cNvSpPr>
              <p:nvPr/>
            </p:nvSpPr>
            <p:spPr bwMode="auto">
              <a:xfrm>
                <a:off x="9242196" y="3156390"/>
                <a:ext cx="85155" cy="1050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7" name="Rectangle 1004">
                <a:extLst>
                  <a:ext uri="{FF2B5EF4-FFF2-40B4-BE49-F238E27FC236}">
                    <a16:creationId xmlns:a16="http://schemas.microsoft.com/office/drawing/2014/main" id="{127D836E-5AAE-46CD-929D-888912A0F782}"/>
                  </a:ext>
                </a:extLst>
              </p:cNvPr>
              <p:cNvSpPr>
                <a:spLocks noChangeArrowheads="1"/>
              </p:cNvSpPr>
              <p:nvPr/>
            </p:nvSpPr>
            <p:spPr bwMode="auto">
              <a:xfrm>
                <a:off x="9348640" y="3113812"/>
                <a:ext cx="85155" cy="147602"/>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8" name="Rectangle 1005">
                <a:extLst>
                  <a:ext uri="{FF2B5EF4-FFF2-40B4-BE49-F238E27FC236}">
                    <a16:creationId xmlns:a16="http://schemas.microsoft.com/office/drawing/2014/main" id="{D3B944B7-A5ED-46BE-AFBD-6866DB9BD154}"/>
                  </a:ext>
                </a:extLst>
              </p:cNvPr>
              <p:cNvSpPr>
                <a:spLocks noChangeArrowheads="1"/>
              </p:cNvSpPr>
              <p:nvPr/>
            </p:nvSpPr>
            <p:spPr bwMode="auto">
              <a:xfrm>
                <a:off x="9455084" y="3049946"/>
                <a:ext cx="85155" cy="21146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186" name="Group 185">
            <a:extLst>
              <a:ext uri="{FF2B5EF4-FFF2-40B4-BE49-F238E27FC236}">
                <a16:creationId xmlns:a16="http://schemas.microsoft.com/office/drawing/2014/main" id="{E8BFE83E-9F7F-4B8B-A025-3F850ADA3BC8}"/>
              </a:ext>
            </a:extLst>
          </p:cNvPr>
          <p:cNvGrpSpPr/>
          <p:nvPr/>
        </p:nvGrpSpPr>
        <p:grpSpPr>
          <a:xfrm>
            <a:off x="9631472" y="1638190"/>
            <a:ext cx="665248" cy="717558"/>
            <a:chOff x="9488898" y="1311641"/>
            <a:chExt cx="834201" cy="899798"/>
          </a:xfrm>
        </p:grpSpPr>
        <p:sp>
          <p:nvSpPr>
            <p:cNvPr id="165" name="Hexagon 164">
              <a:extLst>
                <a:ext uri="{FF2B5EF4-FFF2-40B4-BE49-F238E27FC236}">
                  <a16:creationId xmlns:a16="http://schemas.microsoft.com/office/drawing/2014/main" id="{713BABFA-8956-4264-8414-8F160744AECD}"/>
                </a:ext>
              </a:extLst>
            </p:cNvPr>
            <p:cNvSpPr/>
            <p:nvPr/>
          </p:nvSpPr>
          <p:spPr>
            <a:xfrm rot="5400000">
              <a:off x="9434635" y="1365904"/>
              <a:ext cx="786754" cy="678227"/>
            </a:xfrm>
            <a:prstGeom prst="hexagon">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sp>
          <p:nvSpPr>
            <p:cNvPr id="166" name="Hexagon 165">
              <a:extLst>
                <a:ext uri="{FF2B5EF4-FFF2-40B4-BE49-F238E27FC236}">
                  <a16:creationId xmlns:a16="http://schemas.microsoft.com/office/drawing/2014/main" id="{DB4DF2A5-CE11-4CD9-9CA0-69D7B47338DE}"/>
                </a:ext>
              </a:extLst>
            </p:cNvPr>
            <p:cNvSpPr/>
            <p:nvPr/>
          </p:nvSpPr>
          <p:spPr>
            <a:xfrm rot="5400000">
              <a:off x="9511914" y="1400255"/>
              <a:ext cx="871273" cy="751096"/>
            </a:xfrm>
            <a:prstGeom prst="hexagon">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grpSp>
          <p:nvGrpSpPr>
            <p:cNvPr id="141" name="gain insights" descr="gain insights">
              <a:extLst>
                <a:ext uri="{FF2B5EF4-FFF2-40B4-BE49-F238E27FC236}">
                  <a16:creationId xmlns:a16="http://schemas.microsoft.com/office/drawing/2014/main" id="{A4793258-BC18-46F8-9F31-CCEDFB94FDEA}"/>
                </a:ext>
              </a:extLst>
            </p:cNvPr>
            <p:cNvGrpSpPr>
              <a:grpSpLocks noChangeAspect="1"/>
            </p:cNvGrpSpPr>
            <p:nvPr/>
          </p:nvGrpSpPr>
          <p:grpSpPr bwMode="auto">
            <a:xfrm>
              <a:off x="9726122" y="1554376"/>
              <a:ext cx="442856" cy="442854"/>
              <a:chOff x="5212" y="806"/>
              <a:chExt cx="239" cy="239"/>
            </a:xfrm>
          </p:grpSpPr>
          <p:sp>
            <p:nvSpPr>
              <p:cNvPr id="142" name="AutoShape 78">
                <a:extLst>
                  <a:ext uri="{FF2B5EF4-FFF2-40B4-BE49-F238E27FC236}">
                    <a16:creationId xmlns:a16="http://schemas.microsoft.com/office/drawing/2014/main" id="{1721D3C1-B935-4DC7-BEAE-DA3D288773AF}"/>
                  </a:ext>
                </a:extLst>
              </p:cNvPr>
              <p:cNvSpPr>
                <a:spLocks noChangeAspect="1" noChangeArrowheads="1" noTextEdit="1"/>
              </p:cNvSpPr>
              <p:nvPr/>
            </p:nvSpPr>
            <p:spPr bwMode="auto">
              <a:xfrm>
                <a:off x="5212" y="806"/>
                <a:ext cx="239" cy="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43" name="Oval 80">
                <a:extLst>
                  <a:ext uri="{FF2B5EF4-FFF2-40B4-BE49-F238E27FC236}">
                    <a16:creationId xmlns:a16="http://schemas.microsoft.com/office/drawing/2014/main" id="{4C02C7B4-CF01-4EE3-959D-4DB4F1F4326F}"/>
                  </a:ext>
                </a:extLst>
              </p:cNvPr>
              <p:cNvSpPr>
                <a:spLocks noChangeArrowheads="1"/>
              </p:cNvSpPr>
              <p:nvPr/>
            </p:nvSpPr>
            <p:spPr bwMode="auto">
              <a:xfrm>
                <a:off x="5212" y="806"/>
                <a:ext cx="26"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44" name="Oval 81">
                <a:extLst>
                  <a:ext uri="{FF2B5EF4-FFF2-40B4-BE49-F238E27FC236}">
                    <a16:creationId xmlns:a16="http://schemas.microsoft.com/office/drawing/2014/main" id="{0AC6D2C2-0DD6-4502-A7C8-6B6AC4A6A4E6}"/>
                  </a:ext>
                </a:extLst>
              </p:cNvPr>
              <p:cNvSpPr>
                <a:spLocks noChangeArrowheads="1"/>
              </p:cNvSpPr>
              <p:nvPr/>
            </p:nvSpPr>
            <p:spPr bwMode="auto">
              <a:xfrm>
                <a:off x="5251" y="806"/>
                <a:ext cx="28"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45" name="Oval 82">
                <a:extLst>
                  <a:ext uri="{FF2B5EF4-FFF2-40B4-BE49-F238E27FC236}">
                    <a16:creationId xmlns:a16="http://schemas.microsoft.com/office/drawing/2014/main" id="{A7E0B032-8A24-44D1-9673-C59CAC09E3EE}"/>
                  </a:ext>
                </a:extLst>
              </p:cNvPr>
              <p:cNvSpPr>
                <a:spLocks noChangeArrowheads="1"/>
              </p:cNvSpPr>
              <p:nvPr/>
            </p:nvSpPr>
            <p:spPr bwMode="auto">
              <a:xfrm>
                <a:off x="5292" y="806"/>
                <a:ext cx="26"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46" name="Oval 83">
                <a:extLst>
                  <a:ext uri="{FF2B5EF4-FFF2-40B4-BE49-F238E27FC236}">
                    <a16:creationId xmlns:a16="http://schemas.microsoft.com/office/drawing/2014/main" id="{CB1AE3CD-5A66-4A1C-8D72-4E13CFC3F9E0}"/>
                  </a:ext>
                </a:extLst>
              </p:cNvPr>
              <p:cNvSpPr>
                <a:spLocks noChangeArrowheads="1"/>
              </p:cNvSpPr>
              <p:nvPr/>
            </p:nvSpPr>
            <p:spPr bwMode="auto">
              <a:xfrm>
                <a:off x="5331" y="806"/>
                <a:ext cx="26"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47" name="Oval 84">
                <a:extLst>
                  <a:ext uri="{FF2B5EF4-FFF2-40B4-BE49-F238E27FC236}">
                    <a16:creationId xmlns:a16="http://schemas.microsoft.com/office/drawing/2014/main" id="{96A8D527-A0FD-462E-B4C5-4C93A8A9BA34}"/>
                  </a:ext>
                </a:extLst>
              </p:cNvPr>
              <p:cNvSpPr>
                <a:spLocks noChangeArrowheads="1"/>
              </p:cNvSpPr>
              <p:nvPr/>
            </p:nvSpPr>
            <p:spPr bwMode="auto">
              <a:xfrm>
                <a:off x="5370" y="806"/>
                <a:ext cx="26"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48" name="Oval 85">
                <a:extLst>
                  <a:ext uri="{FF2B5EF4-FFF2-40B4-BE49-F238E27FC236}">
                    <a16:creationId xmlns:a16="http://schemas.microsoft.com/office/drawing/2014/main" id="{58822A5C-07BA-4277-B9F0-FCD3F80CCFF6}"/>
                  </a:ext>
                </a:extLst>
              </p:cNvPr>
              <p:cNvSpPr>
                <a:spLocks noChangeArrowheads="1"/>
              </p:cNvSpPr>
              <p:nvPr/>
            </p:nvSpPr>
            <p:spPr bwMode="auto">
              <a:xfrm>
                <a:off x="5411" y="806"/>
                <a:ext cx="26"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49" name="Oval 86">
                <a:extLst>
                  <a:ext uri="{FF2B5EF4-FFF2-40B4-BE49-F238E27FC236}">
                    <a16:creationId xmlns:a16="http://schemas.microsoft.com/office/drawing/2014/main" id="{EA380718-45E3-42F9-BF80-2CB15F9C7B74}"/>
                  </a:ext>
                </a:extLst>
              </p:cNvPr>
              <p:cNvSpPr>
                <a:spLocks noChangeArrowheads="1"/>
              </p:cNvSpPr>
              <p:nvPr/>
            </p:nvSpPr>
            <p:spPr bwMode="auto">
              <a:xfrm>
                <a:off x="5212" y="845"/>
                <a:ext cx="26"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50" name="Oval 87">
                <a:extLst>
                  <a:ext uri="{FF2B5EF4-FFF2-40B4-BE49-F238E27FC236}">
                    <a16:creationId xmlns:a16="http://schemas.microsoft.com/office/drawing/2014/main" id="{D366376D-FF89-424A-B2D0-6047622B523D}"/>
                  </a:ext>
                </a:extLst>
              </p:cNvPr>
              <p:cNvSpPr>
                <a:spLocks noChangeArrowheads="1"/>
              </p:cNvSpPr>
              <p:nvPr/>
            </p:nvSpPr>
            <p:spPr bwMode="auto">
              <a:xfrm>
                <a:off x="5411" y="845"/>
                <a:ext cx="26"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51" name="Oval 88">
                <a:extLst>
                  <a:ext uri="{FF2B5EF4-FFF2-40B4-BE49-F238E27FC236}">
                    <a16:creationId xmlns:a16="http://schemas.microsoft.com/office/drawing/2014/main" id="{5C8D81D1-695F-4F26-8512-75268E0F6EC7}"/>
                  </a:ext>
                </a:extLst>
              </p:cNvPr>
              <p:cNvSpPr>
                <a:spLocks noChangeArrowheads="1"/>
              </p:cNvSpPr>
              <p:nvPr/>
            </p:nvSpPr>
            <p:spPr bwMode="auto">
              <a:xfrm>
                <a:off x="5212" y="886"/>
                <a:ext cx="26"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52" name="Oval 89">
                <a:extLst>
                  <a:ext uri="{FF2B5EF4-FFF2-40B4-BE49-F238E27FC236}">
                    <a16:creationId xmlns:a16="http://schemas.microsoft.com/office/drawing/2014/main" id="{01A8E135-A7CE-4DE0-B65E-5FC3949CFAC6}"/>
                  </a:ext>
                </a:extLst>
              </p:cNvPr>
              <p:cNvSpPr>
                <a:spLocks noChangeArrowheads="1"/>
              </p:cNvSpPr>
              <p:nvPr/>
            </p:nvSpPr>
            <p:spPr bwMode="auto">
              <a:xfrm>
                <a:off x="5292" y="886"/>
                <a:ext cx="26"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53" name="Oval 90">
                <a:extLst>
                  <a:ext uri="{FF2B5EF4-FFF2-40B4-BE49-F238E27FC236}">
                    <a16:creationId xmlns:a16="http://schemas.microsoft.com/office/drawing/2014/main" id="{E3491FE1-1B76-41F5-9AB8-B3DAEA8DDDB0}"/>
                  </a:ext>
                </a:extLst>
              </p:cNvPr>
              <p:cNvSpPr>
                <a:spLocks noChangeArrowheads="1"/>
              </p:cNvSpPr>
              <p:nvPr/>
            </p:nvSpPr>
            <p:spPr bwMode="auto">
              <a:xfrm>
                <a:off x="5331" y="886"/>
                <a:ext cx="26"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54" name="Oval 91">
                <a:extLst>
                  <a:ext uri="{FF2B5EF4-FFF2-40B4-BE49-F238E27FC236}">
                    <a16:creationId xmlns:a16="http://schemas.microsoft.com/office/drawing/2014/main" id="{FC96FFC3-B711-49B2-BCFF-9E716B5762F7}"/>
                  </a:ext>
                </a:extLst>
              </p:cNvPr>
              <p:cNvSpPr>
                <a:spLocks noChangeArrowheads="1"/>
              </p:cNvSpPr>
              <p:nvPr/>
            </p:nvSpPr>
            <p:spPr bwMode="auto">
              <a:xfrm>
                <a:off x="5411" y="886"/>
                <a:ext cx="26"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55" name="Oval 92">
                <a:extLst>
                  <a:ext uri="{FF2B5EF4-FFF2-40B4-BE49-F238E27FC236}">
                    <a16:creationId xmlns:a16="http://schemas.microsoft.com/office/drawing/2014/main" id="{40DF2DEF-8D83-4F9D-BF14-28752A1C4FEA}"/>
                  </a:ext>
                </a:extLst>
              </p:cNvPr>
              <p:cNvSpPr>
                <a:spLocks noChangeArrowheads="1"/>
              </p:cNvSpPr>
              <p:nvPr/>
            </p:nvSpPr>
            <p:spPr bwMode="auto">
              <a:xfrm>
                <a:off x="5212" y="925"/>
                <a:ext cx="27"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56" name="Oval 93">
                <a:extLst>
                  <a:ext uri="{FF2B5EF4-FFF2-40B4-BE49-F238E27FC236}">
                    <a16:creationId xmlns:a16="http://schemas.microsoft.com/office/drawing/2014/main" id="{DAEBB836-AEE1-4D0F-9E88-1053D34E1AF2}"/>
                  </a:ext>
                </a:extLst>
              </p:cNvPr>
              <p:cNvSpPr>
                <a:spLocks noChangeArrowheads="1"/>
              </p:cNvSpPr>
              <p:nvPr/>
            </p:nvSpPr>
            <p:spPr bwMode="auto">
              <a:xfrm>
                <a:off x="5292" y="925"/>
                <a:ext cx="26"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57" name="Oval 94">
                <a:extLst>
                  <a:ext uri="{FF2B5EF4-FFF2-40B4-BE49-F238E27FC236}">
                    <a16:creationId xmlns:a16="http://schemas.microsoft.com/office/drawing/2014/main" id="{D6820503-8D64-4601-98D1-23E67D1B24F7}"/>
                  </a:ext>
                </a:extLst>
              </p:cNvPr>
              <p:cNvSpPr>
                <a:spLocks noChangeArrowheads="1"/>
              </p:cNvSpPr>
              <p:nvPr/>
            </p:nvSpPr>
            <p:spPr bwMode="auto">
              <a:xfrm>
                <a:off x="5212" y="964"/>
                <a:ext cx="27" cy="28"/>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58" name="Oval 95">
                <a:extLst>
                  <a:ext uri="{FF2B5EF4-FFF2-40B4-BE49-F238E27FC236}">
                    <a16:creationId xmlns:a16="http://schemas.microsoft.com/office/drawing/2014/main" id="{E52DE4A7-5270-4FAE-91DA-3D3509A0F81D}"/>
                  </a:ext>
                </a:extLst>
              </p:cNvPr>
              <p:cNvSpPr>
                <a:spLocks noChangeArrowheads="1"/>
              </p:cNvSpPr>
              <p:nvPr/>
            </p:nvSpPr>
            <p:spPr bwMode="auto">
              <a:xfrm>
                <a:off x="5212" y="1005"/>
                <a:ext cx="27"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59" name="Oval 96">
                <a:extLst>
                  <a:ext uri="{FF2B5EF4-FFF2-40B4-BE49-F238E27FC236}">
                    <a16:creationId xmlns:a16="http://schemas.microsoft.com/office/drawing/2014/main" id="{EF36DE9C-D303-41D2-9B5F-50DD7356F2F7}"/>
                  </a:ext>
                </a:extLst>
              </p:cNvPr>
              <p:cNvSpPr>
                <a:spLocks noChangeArrowheads="1"/>
              </p:cNvSpPr>
              <p:nvPr/>
            </p:nvSpPr>
            <p:spPr bwMode="auto">
              <a:xfrm>
                <a:off x="5253" y="1005"/>
                <a:ext cx="26"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60" name="Oval 97">
                <a:extLst>
                  <a:ext uri="{FF2B5EF4-FFF2-40B4-BE49-F238E27FC236}">
                    <a16:creationId xmlns:a16="http://schemas.microsoft.com/office/drawing/2014/main" id="{D8164A1E-AFAB-4087-B7F1-FA91395121EE}"/>
                  </a:ext>
                </a:extLst>
              </p:cNvPr>
              <p:cNvSpPr>
                <a:spLocks noChangeArrowheads="1"/>
              </p:cNvSpPr>
              <p:nvPr/>
            </p:nvSpPr>
            <p:spPr bwMode="auto">
              <a:xfrm>
                <a:off x="5292" y="1005"/>
                <a:ext cx="26"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61" name="Freeform 98">
                <a:extLst>
                  <a:ext uri="{FF2B5EF4-FFF2-40B4-BE49-F238E27FC236}">
                    <a16:creationId xmlns:a16="http://schemas.microsoft.com/office/drawing/2014/main" id="{F0FE2BC9-BF52-4D08-943E-B357B5AF1D05}"/>
                  </a:ext>
                </a:extLst>
              </p:cNvPr>
              <p:cNvSpPr>
                <a:spLocks noEditPoints="1"/>
              </p:cNvSpPr>
              <p:nvPr/>
            </p:nvSpPr>
            <p:spPr bwMode="auto">
              <a:xfrm>
                <a:off x="5331" y="925"/>
                <a:ext cx="119" cy="119"/>
              </a:xfrm>
              <a:custGeom>
                <a:avLst/>
                <a:gdLst>
                  <a:gd name="T0" fmla="*/ 91 w 91"/>
                  <a:gd name="T1" fmla="*/ 83 h 91"/>
                  <a:gd name="T2" fmla="*/ 62 w 91"/>
                  <a:gd name="T3" fmla="*/ 55 h 91"/>
                  <a:gd name="T4" fmla="*/ 69 w 91"/>
                  <a:gd name="T5" fmla="*/ 34 h 91"/>
                  <a:gd name="T6" fmla="*/ 35 w 91"/>
                  <a:gd name="T7" fmla="*/ 0 h 91"/>
                  <a:gd name="T8" fmla="*/ 0 w 91"/>
                  <a:gd name="T9" fmla="*/ 34 h 91"/>
                  <a:gd name="T10" fmla="*/ 35 w 91"/>
                  <a:gd name="T11" fmla="*/ 68 h 91"/>
                  <a:gd name="T12" fmla="*/ 55 w 91"/>
                  <a:gd name="T13" fmla="*/ 62 h 91"/>
                  <a:gd name="T14" fmla="*/ 84 w 91"/>
                  <a:gd name="T15" fmla="*/ 91 h 91"/>
                  <a:gd name="T16" fmla="*/ 91 w 91"/>
                  <a:gd name="T17" fmla="*/ 83 h 91"/>
                  <a:gd name="T18" fmla="*/ 35 w 91"/>
                  <a:gd name="T19" fmla="*/ 58 h 91"/>
                  <a:gd name="T20" fmla="*/ 10 w 91"/>
                  <a:gd name="T21" fmla="*/ 34 h 91"/>
                  <a:gd name="T22" fmla="*/ 35 w 91"/>
                  <a:gd name="T23" fmla="*/ 10 h 91"/>
                  <a:gd name="T24" fmla="*/ 59 w 91"/>
                  <a:gd name="T25" fmla="*/ 34 h 91"/>
                  <a:gd name="T26" fmla="*/ 35 w 91"/>
                  <a:gd name="T27" fmla="*/ 58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1" h="91">
                    <a:moveTo>
                      <a:pt x="91" y="83"/>
                    </a:moveTo>
                    <a:cubicBezTo>
                      <a:pt x="62" y="55"/>
                      <a:pt x="62" y="55"/>
                      <a:pt x="62" y="55"/>
                    </a:cubicBezTo>
                    <a:cubicBezTo>
                      <a:pt x="66" y="49"/>
                      <a:pt x="69" y="42"/>
                      <a:pt x="69" y="34"/>
                    </a:cubicBezTo>
                    <a:cubicBezTo>
                      <a:pt x="69" y="15"/>
                      <a:pt x="54" y="0"/>
                      <a:pt x="35" y="0"/>
                    </a:cubicBezTo>
                    <a:cubicBezTo>
                      <a:pt x="16" y="0"/>
                      <a:pt x="0" y="15"/>
                      <a:pt x="0" y="34"/>
                    </a:cubicBezTo>
                    <a:cubicBezTo>
                      <a:pt x="0" y="53"/>
                      <a:pt x="16" y="68"/>
                      <a:pt x="35" y="68"/>
                    </a:cubicBezTo>
                    <a:cubicBezTo>
                      <a:pt x="42" y="68"/>
                      <a:pt x="49" y="66"/>
                      <a:pt x="55" y="62"/>
                    </a:cubicBezTo>
                    <a:cubicBezTo>
                      <a:pt x="84" y="91"/>
                      <a:pt x="84" y="91"/>
                      <a:pt x="84" y="91"/>
                    </a:cubicBezTo>
                    <a:lnTo>
                      <a:pt x="91" y="83"/>
                    </a:lnTo>
                    <a:close/>
                    <a:moveTo>
                      <a:pt x="35" y="58"/>
                    </a:moveTo>
                    <a:cubicBezTo>
                      <a:pt x="21" y="58"/>
                      <a:pt x="10" y="47"/>
                      <a:pt x="10" y="34"/>
                    </a:cubicBezTo>
                    <a:cubicBezTo>
                      <a:pt x="10" y="20"/>
                      <a:pt x="21" y="10"/>
                      <a:pt x="35" y="10"/>
                    </a:cubicBezTo>
                    <a:cubicBezTo>
                      <a:pt x="48" y="10"/>
                      <a:pt x="59" y="20"/>
                      <a:pt x="59" y="34"/>
                    </a:cubicBezTo>
                    <a:cubicBezTo>
                      <a:pt x="59" y="47"/>
                      <a:pt x="48" y="58"/>
                      <a:pt x="35" y="58"/>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62" name="Freeform 99">
                <a:extLst>
                  <a:ext uri="{FF2B5EF4-FFF2-40B4-BE49-F238E27FC236}">
                    <a16:creationId xmlns:a16="http://schemas.microsoft.com/office/drawing/2014/main" id="{F2B210FA-4DBA-4762-8A1E-0696EF75F0A5}"/>
                  </a:ext>
                </a:extLst>
              </p:cNvPr>
              <p:cNvSpPr>
                <a:spLocks/>
              </p:cNvSpPr>
              <p:nvPr/>
            </p:nvSpPr>
            <p:spPr bwMode="auto">
              <a:xfrm>
                <a:off x="5253" y="845"/>
                <a:ext cx="52" cy="54"/>
              </a:xfrm>
              <a:custGeom>
                <a:avLst/>
                <a:gdLst>
                  <a:gd name="T0" fmla="*/ 13 w 52"/>
                  <a:gd name="T1" fmla="*/ 54 h 54"/>
                  <a:gd name="T2" fmla="*/ 0 w 52"/>
                  <a:gd name="T3" fmla="*/ 54 h 54"/>
                  <a:gd name="T4" fmla="*/ 0 w 52"/>
                  <a:gd name="T5" fmla="*/ 0 h 54"/>
                  <a:gd name="T6" fmla="*/ 52 w 52"/>
                  <a:gd name="T7" fmla="*/ 0 h 54"/>
                  <a:gd name="T8" fmla="*/ 52 w 52"/>
                  <a:gd name="T9" fmla="*/ 13 h 54"/>
                  <a:gd name="T10" fmla="*/ 13 w 52"/>
                  <a:gd name="T11" fmla="*/ 13 h 54"/>
                  <a:gd name="T12" fmla="*/ 13 w 52"/>
                  <a:gd name="T13" fmla="*/ 54 h 54"/>
                </a:gdLst>
                <a:ahLst/>
                <a:cxnLst>
                  <a:cxn ang="0">
                    <a:pos x="T0" y="T1"/>
                  </a:cxn>
                  <a:cxn ang="0">
                    <a:pos x="T2" y="T3"/>
                  </a:cxn>
                  <a:cxn ang="0">
                    <a:pos x="T4" y="T5"/>
                  </a:cxn>
                  <a:cxn ang="0">
                    <a:pos x="T6" y="T7"/>
                  </a:cxn>
                  <a:cxn ang="0">
                    <a:pos x="T8" y="T9"/>
                  </a:cxn>
                  <a:cxn ang="0">
                    <a:pos x="T10" y="T11"/>
                  </a:cxn>
                  <a:cxn ang="0">
                    <a:pos x="T12" y="T13"/>
                  </a:cxn>
                </a:cxnLst>
                <a:rect l="0" t="0" r="r" b="b"/>
                <a:pathLst>
                  <a:path w="52" h="54">
                    <a:moveTo>
                      <a:pt x="13" y="54"/>
                    </a:moveTo>
                    <a:lnTo>
                      <a:pt x="0" y="54"/>
                    </a:lnTo>
                    <a:lnTo>
                      <a:pt x="0" y="0"/>
                    </a:lnTo>
                    <a:lnTo>
                      <a:pt x="52" y="0"/>
                    </a:lnTo>
                    <a:lnTo>
                      <a:pt x="52" y="13"/>
                    </a:lnTo>
                    <a:lnTo>
                      <a:pt x="13" y="13"/>
                    </a:lnTo>
                    <a:lnTo>
                      <a:pt x="13" y="54"/>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63" name="Freeform 100">
                <a:extLst>
                  <a:ext uri="{FF2B5EF4-FFF2-40B4-BE49-F238E27FC236}">
                    <a16:creationId xmlns:a16="http://schemas.microsoft.com/office/drawing/2014/main" id="{8CA0AAD2-ABD7-4E1B-9597-58332EA8772E}"/>
                  </a:ext>
                </a:extLst>
              </p:cNvPr>
              <p:cNvSpPr>
                <a:spLocks/>
              </p:cNvSpPr>
              <p:nvPr/>
            </p:nvSpPr>
            <p:spPr bwMode="auto">
              <a:xfrm>
                <a:off x="5251" y="938"/>
                <a:ext cx="54" cy="54"/>
              </a:xfrm>
              <a:custGeom>
                <a:avLst/>
                <a:gdLst>
                  <a:gd name="T0" fmla="*/ 54 w 54"/>
                  <a:gd name="T1" fmla="*/ 40 h 54"/>
                  <a:gd name="T2" fmla="*/ 54 w 54"/>
                  <a:gd name="T3" fmla="*/ 54 h 54"/>
                  <a:gd name="T4" fmla="*/ 0 w 54"/>
                  <a:gd name="T5" fmla="*/ 54 h 54"/>
                  <a:gd name="T6" fmla="*/ 0 w 54"/>
                  <a:gd name="T7" fmla="*/ 0 h 54"/>
                  <a:gd name="T8" fmla="*/ 15 w 54"/>
                  <a:gd name="T9" fmla="*/ 0 h 54"/>
                  <a:gd name="T10" fmla="*/ 15 w 54"/>
                  <a:gd name="T11" fmla="*/ 40 h 54"/>
                  <a:gd name="T12" fmla="*/ 54 w 54"/>
                  <a:gd name="T13" fmla="*/ 40 h 54"/>
                </a:gdLst>
                <a:ahLst/>
                <a:cxnLst>
                  <a:cxn ang="0">
                    <a:pos x="T0" y="T1"/>
                  </a:cxn>
                  <a:cxn ang="0">
                    <a:pos x="T2" y="T3"/>
                  </a:cxn>
                  <a:cxn ang="0">
                    <a:pos x="T4" y="T5"/>
                  </a:cxn>
                  <a:cxn ang="0">
                    <a:pos x="T6" y="T7"/>
                  </a:cxn>
                  <a:cxn ang="0">
                    <a:pos x="T8" y="T9"/>
                  </a:cxn>
                  <a:cxn ang="0">
                    <a:pos x="T10" y="T11"/>
                  </a:cxn>
                  <a:cxn ang="0">
                    <a:pos x="T12" y="T13"/>
                  </a:cxn>
                </a:cxnLst>
                <a:rect l="0" t="0" r="r" b="b"/>
                <a:pathLst>
                  <a:path w="54" h="54">
                    <a:moveTo>
                      <a:pt x="54" y="40"/>
                    </a:moveTo>
                    <a:lnTo>
                      <a:pt x="54" y="54"/>
                    </a:lnTo>
                    <a:lnTo>
                      <a:pt x="0" y="54"/>
                    </a:lnTo>
                    <a:lnTo>
                      <a:pt x="0" y="0"/>
                    </a:lnTo>
                    <a:lnTo>
                      <a:pt x="15" y="0"/>
                    </a:lnTo>
                    <a:lnTo>
                      <a:pt x="15" y="40"/>
                    </a:lnTo>
                    <a:lnTo>
                      <a:pt x="54" y="4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64" name="Freeform 101">
                <a:extLst>
                  <a:ext uri="{FF2B5EF4-FFF2-40B4-BE49-F238E27FC236}">
                    <a16:creationId xmlns:a16="http://schemas.microsoft.com/office/drawing/2014/main" id="{EB7F8C1A-7445-465C-AC41-7FEA5F85AEF8}"/>
                  </a:ext>
                </a:extLst>
              </p:cNvPr>
              <p:cNvSpPr>
                <a:spLocks/>
              </p:cNvSpPr>
              <p:nvPr/>
            </p:nvSpPr>
            <p:spPr bwMode="auto">
              <a:xfrm>
                <a:off x="5344" y="845"/>
                <a:ext cx="52" cy="54"/>
              </a:xfrm>
              <a:custGeom>
                <a:avLst/>
                <a:gdLst>
                  <a:gd name="T0" fmla="*/ 0 w 52"/>
                  <a:gd name="T1" fmla="*/ 13 h 54"/>
                  <a:gd name="T2" fmla="*/ 0 w 52"/>
                  <a:gd name="T3" fmla="*/ 0 h 54"/>
                  <a:gd name="T4" fmla="*/ 52 w 52"/>
                  <a:gd name="T5" fmla="*/ 0 h 54"/>
                  <a:gd name="T6" fmla="*/ 52 w 52"/>
                  <a:gd name="T7" fmla="*/ 54 h 54"/>
                  <a:gd name="T8" fmla="*/ 39 w 52"/>
                  <a:gd name="T9" fmla="*/ 54 h 54"/>
                  <a:gd name="T10" fmla="*/ 39 w 52"/>
                  <a:gd name="T11" fmla="*/ 13 h 54"/>
                  <a:gd name="T12" fmla="*/ 0 w 52"/>
                  <a:gd name="T13" fmla="*/ 13 h 54"/>
                </a:gdLst>
                <a:ahLst/>
                <a:cxnLst>
                  <a:cxn ang="0">
                    <a:pos x="T0" y="T1"/>
                  </a:cxn>
                  <a:cxn ang="0">
                    <a:pos x="T2" y="T3"/>
                  </a:cxn>
                  <a:cxn ang="0">
                    <a:pos x="T4" y="T5"/>
                  </a:cxn>
                  <a:cxn ang="0">
                    <a:pos x="T6" y="T7"/>
                  </a:cxn>
                  <a:cxn ang="0">
                    <a:pos x="T8" y="T9"/>
                  </a:cxn>
                  <a:cxn ang="0">
                    <a:pos x="T10" y="T11"/>
                  </a:cxn>
                  <a:cxn ang="0">
                    <a:pos x="T12" y="T13"/>
                  </a:cxn>
                </a:cxnLst>
                <a:rect l="0" t="0" r="r" b="b"/>
                <a:pathLst>
                  <a:path w="52" h="54">
                    <a:moveTo>
                      <a:pt x="0" y="13"/>
                    </a:moveTo>
                    <a:lnTo>
                      <a:pt x="0" y="0"/>
                    </a:lnTo>
                    <a:lnTo>
                      <a:pt x="52" y="0"/>
                    </a:lnTo>
                    <a:lnTo>
                      <a:pt x="52" y="54"/>
                    </a:lnTo>
                    <a:lnTo>
                      <a:pt x="39" y="54"/>
                    </a:lnTo>
                    <a:lnTo>
                      <a:pt x="39" y="13"/>
                    </a:lnTo>
                    <a:lnTo>
                      <a:pt x="0" y="13"/>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grpSp>
        <p:nvGrpSpPr>
          <p:cNvPr id="183" name="Group 182">
            <a:extLst>
              <a:ext uri="{FF2B5EF4-FFF2-40B4-BE49-F238E27FC236}">
                <a16:creationId xmlns:a16="http://schemas.microsoft.com/office/drawing/2014/main" id="{EB432646-CCAE-4DCC-8A99-BFC8E0A3348B}"/>
              </a:ext>
            </a:extLst>
          </p:cNvPr>
          <p:cNvGrpSpPr/>
          <p:nvPr/>
        </p:nvGrpSpPr>
        <p:grpSpPr>
          <a:xfrm>
            <a:off x="2056336" y="1638190"/>
            <a:ext cx="665246" cy="717560"/>
            <a:chOff x="1880420" y="1311641"/>
            <a:chExt cx="834198" cy="899800"/>
          </a:xfrm>
        </p:grpSpPr>
        <p:sp>
          <p:nvSpPr>
            <p:cNvPr id="168" name="Hexagon 167">
              <a:extLst>
                <a:ext uri="{FF2B5EF4-FFF2-40B4-BE49-F238E27FC236}">
                  <a16:creationId xmlns:a16="http://schemas.microsoft.com/office/drawing/2014/main" id="{9E007C82-14EE-4F95-9267-6E3DAABE7435}"/>
                </a:ext>
              </a:extLst>
            </p:cNvPr>
            <p:cNvSpPr/>
            <p:nvPr/>
          </p:nvSpPr>
          <p:spPr>
            <a:xfrm rot="5400000">
              <a:off x="1826157" y="1365904"/>
              <a:ext cx="786750" cy="678224"/>
            </a:xfrm>
            <a:prstGeom prst="hexagon">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sp>
          <p:nvSpPr>
            <p:cNvPr id="169" name="Hexagon 168">
              <a:extLst>
                <a:ext uri="{FF2B5EF4-FFF2-40B4-BE49-F238E27FC236}">
                  <a16:creationId xmlns:a16="http://schemas.microsoft.com/office/drawing/2014/main" id="{5DF05C52-2D7D-475C-B754-60BC9AF5D6FE}"/>
                </a:ext>
              </a:extLst>
            </p:cNvPr>
            <p:cNvSpPr/>
            <p:nvPr/>
          </p:nvSpPr>
          <p:spPr>
            <a:xfrm rot="5400000">
              <a:off x="1903437" y="1400258"/>
              <a:ext cx="871270" cy="751093"/>
            </a:xfrm>
            <a:prstGeom prst="hexagon">
              <a:avLst/>
            </a:prstGeom>
            <a:solidFill>
              <a:schemeClr val="bg1"/>
            </a:solidFill>
            <a:ln>
              <a:solidFill>
                <a:srgbClr val="B296C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solidFill>
                    <a:srgbClr val="44546A"/>
                  </a:solidFill>
                </a:ln>
                <a:solidFill>
                  <a:prstClr val="white"/>
                </a:solidFill>
                <a:effectLst/>
                <a:uLnTx/>
                <a:uFillTx/>
                <a:latin typeface="Segoe UI"/>
                <a:ea typeface="+mn-ea"/>
                <a:cs typeface="+mn-cs"/>
              </a:endParaRPr>
            </a:p>
          </p:txBody>
        </p:sp>
        <p:grpSp>
          <p:nvGrpSpPr>
            <p:cNvPr id="170" name="occupant experience" descr="occupant experience, accelerate">
              <a:extLst>
                <a:ext uri="{FF2B5EF4-FFF2-40B4-BE49-F238E27FC236}">
                  <a16:creationId xmlns:a16="http://schemas.microsoft.com/office/drawing/2014/main" id="{79D18E0D-27EE-4CFD-9CF4-FE3D48576DA8}"/>
                </a:ext>
              </a:extLst>
            </p:cNvPr>
            <p:cNvGrpSpPr/>
            <p:nvPr/>
          </p:nvGrpSpPr>
          <p:grpSpPr>
            <a:xfrm>
              <a:off x="2118511" y="1556090"/>
              <a:ext cx="441122" cy="439428"/>
              <a:chOff x="2573395" y="3063240"/>
              <a:chExt cx="377930" cy="376480"/>
            </a:xfrm>
          </p:grpSpPr>
          <p:sp>
            <p:nvSpPr>
              <p:cNvPr id="171" name="Oval 229">
                <a:extLst>
                  <a:ext uri="{FF2B5EF4-FFF2-40B4-BE49-F238E27FC236}">
                    <a16:creationId xmlns:a16="http://schemas.microsoft.com/office/drawing/2014/main" id="{246E5480-C2C0-4CD0-AD3D-04F024C37C50}"/>
                  </a:ext>
                </a:extLst>
              </p:cNvPr>
              <p:cNvSpPr>
                <a:spLocks noChangeArrowheads="1"/>
              </p:cNvSpPr>
              <p:nvPr/>
            </p:nvSpPr>
            <p:spPr bwMode="auto">
              <a:xfrm>
                <a:off x="2812316" y="3063240"/>
                <a:ext cx="79641" cy="7964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72" name="Oval 230">
                <a:extLst>
                  <a:ext uri="{FF2B5EF4-FFF2-40B4-BE49-F238E27FC236}">
                    <a16:creationId xmlns:a16="http://schemas.microsoft.com/office/drawing/2014/main" id="{0B2247B5-CE7B-44C1-AED5-11CBF7CA0BD4}"/>
                  </a:ext>
                </a:extLst>
              </p:cNvPr>
              <p:cNvSpPr>
                <a:spLocks noChangeArrowheads="1"/>
              </p:cNvSpPr>
              <p:nvPr/>
            </p:nvSpPr>
            <p:spPr bwMode="auto">
              <a:xfrm>
                <a:off x="2781908" y="3196456"/>
                <a:ext cx="59369" cy="5936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73" name="Oval 231">
                <a:extLst>
                  <a:ext uri="{FF2B5EF4-FFF2-40B4-BE49-F238E27FC236}">
                    <a16:creationId xmlns:a16="http://schemas.microsoft.com/office/drawing/2014/main" id="{42A90607-3A9F-440F-BB80-432B92CA8259}"/>
                  </a:ext>
                </a:extLst>
              </p:cNvPr>
              <p:cNvSpPr>
                <a:spLocks noChangeArrowheads="1"/>
              </p:cNvSpPr>
              <p:nvPr/>
            </p:nvSpPr>
            <p:spPr bwMode="auto">
              <a:xfrm>
                <a:off x="2692131" y="3326776"/>
                <a:ext cx="30409" cy="28960"/>
              </a:xfrm>
              <a:prstGeom prst="ellipse">
                <a:avLst/>
              </a:prstGeom>
              <a:solidFill>
                <a:srgbClr val="8FC5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74" name="Oval 232">
                <a:extLst>
                  <a:ext uri="{FF2B5EF4-FFF2-40B4-BE49-F238E27FC236}">
                    <a16:creationId xmlns:a16="http://schemas.microsoft.com/office/drawing/2014/main" id="{62902752-5DD0-48D4-A142-7D9F04AC9743}"/>
                  </a:ext>
                </a:extLst>
              </p:cNvPr>
              <p:cNvSpPr>
                <a:spLocks noChangeArrowheads="1"/>
              </p:cNvSpPr>
              <p:nvPr/>
            </p:nvSpPr>
            <p:spPr bwMode="auto">
              <a:xfrm>
                <a:off x="2738468" y="3283336"/>
                <a:ext cx="40544" cy="39096"/>
              </a:xfrm>
              <a:prstGeom prst="ellipse">
                <a:avLst/>
              </a:prstGeom>
              <a:solidFill>
                <a:srgbClr val="479F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75" name="Oval 233">
                <a:extLst>
                  <a:ext uri="{FF2B5EF4-FFF2-40B4-BE49-F238E27FC236}">
                    <a16:creationId xmlns:a16="http://schemas.microsoft.com/office/drawing/2014/main" id="{2339EDD0-4A82-40E0-BB9A-B01F0EB4172E}"/>
                  </a:ext>
                </a:extLst>
              </p:cNvPr>
              <p:cNvSpPr>
                <a:spLocks noChangeArrowheads="1"/>
              </p:cNvSpPr>
              <p:nvPr/>
            </p:nvSpPr>
            <p:spPr bwMode="auto">
              <a:xfrm>
                <a:off x="2650139" y="3357184"/>
                <a:ext cx="20272" cy="18824"/>
              </a:xfrm>
              <a:prstGeom prst="ellipse">
                <a:avLst/>
              </a:prstGeom>
              <a:solidFill>
                <a:srgbClr val="BDD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76" name="Oval 234">
                <a:extLst>
                  <a:ext uri="{FF2B5EF4-FFF2-40B4-BE49-F238E27FC236}">
                    <a16:creationId xmlns:a16="http://schemas.microsoft.com/office/drawing/2014/main" id="{A9BFAAF6-3C9D-47AD-94E7-AB572971AD31}"/>
                  </a:ext>
                </a:extLst>
              </p:cNvPr>
              <p:cNvSpPr>
                <a:spLocks noChangeArrowheads="1"/>
              </p:cNvSpPr>
              <p:nvPr/>
            </p:nvSpPr>
            <p:spPr bwMode="auto">
              <a:xfrm>
                <a:off x="2605251" y="3367320"/>
                <a:ext cx="20272" cy="20272"/>
              </a:xfrm>
              <a:prstGeom prst="ellipse">
                <a:avLst/>
              </a:prstGeom>
              <a:solidFill>
                <a:srgbClr val="D4E8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77" name="Freeform 235">
                <a:extLst>
                  <a:ext uri="{FF2B5EF4-FFF2-40B4-BE49-F238E27FC236}">
                    <a16:creationId xmlns:a16="http://schemas.microsoft.com/office/drawing/2014/main" id="{A9BAAAC0-656A-424B-831E-F74D06B8A629}"/>
                  </a:ext>
                </a:extLst>
              </p:cNvPr>
              <p:cNvSpPr>
                <a:spLocks/>
              </p:cNvSpPr>
              <p:nvPr/>
            </p:nvSpPr>
            <p:spPr bwMode="auto">
              <a:xfrm>
                <a:off x="2573395" y="3063240"/>
                <a:ext cx="377930" cy="376480"/>
              </a:xfrm>
              <a:custGeom>
                <a:avLst/>
                <a:gdLst>
                  <a:gd name="T0" fmla="*/ 505 w 565"/>
                  <a:gd name="T1" fmla="*/ 0 h 564"/>
                  <a:gd name="T2" fmla="*/ 0 w 565"/>
                  <a:gd name="T3" fmla="*/ 505 h 564"/>
                  <a:gd name="T4" fmla="*/ 0 w 565"/>
                  <a:gd name="T5" fmla="*/ 564 h 564"/>
                  <a:gd name="T6" fmla="*/ 565 w 565"/>
                  <a:gd name="T7" fmla="*/ 564 h 564"/>
                  <a:gd name="T8" fmla="*/ 565 w 565"/>
                  <a:gd name="T9" fmla="*/ 0 h 564"/>
                  <a:gd name="T10" fmla="*/ 505 w 565"/>
                  <a:gd name="T11" fmla="*/ 0 h 564"/>
                </a:gdLst>
                <a:ahLst/>
                <a:cxnLst>
                  <a:cxn ang="0">
                    <a:pos x="T0" y="T1"/>
                  </a:cxn>
                  <a:cxn ang="0">
                    <a:pos x="T2" y="T3"/>
                  </a:cxn>
                  <a:cxn ang="0">
                    <a:pos x="T4" y="T5"/>
                  </a:cxn>
                  <a:cxn ang="0">
                    <a:pos x="T6" y="T7"/>
                  </a:cxn>
                  <a:cxn ang="0">
                    <a:pos x="T8" y="T9"/>
                  </a:cxn>
                  <a:cxn ang="0">
                    <a:pos x="T10" y="T11"/>
                  </a:cxn>
                </a:cxnLst>
                <a:rect l="0" t="0" r="r" b="b"/>
                <a:pathLst>
                  <a:path w="565" h="564">
                    <a:moveTo>
                      <a:pt x="505" y="0"/>
                    </a:moveTo>
                    <a:cubicBezTo>
                      <a:pt x="505" y="279"/>
                      <a:pt x="279" y="505"/>
                      <a:pt x="0" y="505"/>
                    </a:cubicBezTo>
                    <a:cubicBezTo>
                      <a:pt x="0" y="564"/>
                      <a:pt x="0" y="564"/>
                      <a:pt x="0" y="564"/>
                    </a:cubicBezTo>
                    <a:cubicBezTo>
                      <a:pt x="565" y="564"/>
                      <a:pt x="565" y="564"/>
                      <a:pt x="565" y="564"/>
                    </a:cubicBezTo>
                    <a:cubicBezTo>
                      <a:pt x="565" y="0"/>
                      <a:pt x="565" y="0"/>
                      <a:pt x="565" y="0"/>
                    </a:cubicBezTo>
                    <a:lnTo>
                      <a:pt x="505"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sp>
          <p:nvSpPr>
            <p:cNvPr id="182" name="Hexagon 181">
              <a:extLst>
                <a:ext uri="{FF2B5EF4-FFF2-40B4-BE49-F238E27FC236}">
                  <a16:creationId xmlns:a16="http://schemas.microsoft.com/office/drawing/2014/main" id="{DD2EDA6F-E221-4BB0-ACAF-882B9BC55FF5}"/>
                </a:ext>
              </a:extLst>
            </p:cNvPr>
            <p:cNvSpPr/>
            <p:nvPr/>
          </p:nvSpPr>
          <p:spPr>
            <a:xfrm rot="5400000">
              <a:off x="1903437" y="1400259"/>
              <a:ext cx="871270" cy="751093"/>
            </a:xfrm>
            <a:prstGeom prst="hexagon">
              <a:avLst/>
            </a:prstGeom>
            <a:solidFill>
              <a:schemeClr val="bg1">
                <a:alpha val="5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solidFill>
                    <a:srgbClr val="44546A"/>
                  </a:solidFill>
                </a:ln>
                <a:solidFill>
                  <a:prstClr val="white"/>
                </a:solidFill>
                <a:effectLst/>
                <a:uLnTx/>
                <a:uFillTx/>
                <a:latin typeface="Segoe UI"/>
                <a:ea typeface="+mn-ea"/>
                <a:cs typeface="+mn-cs"/>
              </a:endParaRPr>
            </a:p>
          </p:txBody>
        </p:sp>
      </p:grpSp>
      <p:cxnSp>
        <p:nvCxnSpPr>
          <p:cNvPr id="189" name="Straight Connector 188">
            <a:extLst>
              <a:ext uri="{FF2B5EF4-FFF2-40B4-BE49-F238E27FC236}">
                <a16:creationId xmlns:a16="http://schemas.microsoft.com/office/drawing/2014/main" id="{4292C474-F2DC-425E-9611-D88921A19098}"/>
              </a:ext>
            </a:extLst>
          </p:cNvPr>
          <p:cNvCxnSpPr>
            <a:cxnSpLocks/>
          </p:cNvCxnSpPr>
          <p:nvPr/>
        </p:nvCxnSpPr>
        <p:spPr>
          <a:xfrm>
            <a:off x="4256287" y="5044200"/>
            <a:ext cx="3703320"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0B20B432-0E94-42D1-A8AF-7D3422A9B249}"/>
              </a:ext>
            </a:extLst>
          </p:cNvPr>
          <p:cNvCxnSpPr>
            <a:cxnSpLocks/>
          </p:cNvCxnSpPr>
          <p:nvPr/>
        </p:nvCxnSpPr>
        <p:spPr>
          <a:xfrm>
            <a:off x="8043856" y="5044200"/>
            <a:ext cx="3703320"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199" name="Group 198">
            <a:extLst>
              <a:ext uri="{FF2B5EF4-FFF2-40B4-BE49-F238E27FC236}">
                <a16:creationId xmlns:a16="http://schemas.microsoft.com/office/drawing/2014/main" id="{BD435F79-03CE-44F6-BD00-23A915EC7357}"/>
              </a:ext>
            </a:extLst>
          </p:cNvPr>
          <p:cNvGrpSpPr/>
          <p:nvPr/>
        </p:nvGrpSpPr>
        <p:grpSpPr>
          <a:xfrm>
            <a:off x="3432087" y="4483855"/>
            <a:ext cx="692239" cy="611843"/>
            <a:chOff x="3299460" y="3882763"/>
            <a:chExt cx="692239" cy="611843"/>
          </a:xfrm>
        </p:grpSpPr>
        <p:sp>
          <p:nvSpPr>
            <p:cNvPr id="193" name="Arc 192">
              <a:extLst>
                <a:ext uri="{FF2B5EF4-FFF2-40B4-BE49-F238E27FC236}">
                  <a16:creationId xmlns:a16="http://schemas.microsoft.com/office/drawing/2014/main" id="{2168EDEB-AADB-43E9-A0F2-BD351FF6142B}"/>
                </a:ext>
              </a:extLst>
            </p:cNvPr>
            <p:cNvSpPr/>
            <p:nvPr/>
          </p:nvSpPr>
          <p:spPr>
            <a:xfrm>
              <a:off x="3299460" y="3996766"/>
              <a:ext cx="497840" cy="497840"/>
            </a:xfrm>
            <a:prstGeom prst="arc">
              <a:avLst>
                <a:gd name="adj1" fmla="val 21003541"/>
                <a:gd name="adj2" fmla="val 18137012"/>
              </a:avLst>
            </a:prstGeom>
            <a:noFill/>
            <a:ln cap="rnd">
              <a:solidFill>
                <a:srgbClr val="00B050"/>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Segoe UI"/>
                <a:ea typeface="+mn-ea"/>
                <a:cs typeface="+mn-cs"/>
              </a:endParaRPr>
            </a:p>
          </p:txBody>
        </p:sp>
        <p:sp>
          <p:nvSpPr>
            <p:cNvPr id="197" name="Freeform: Shape 196">
              <a:extLst>
                <a:ext uri="{FF2B5EF4-FFF2-40B4-BE49-F238E27FC236}">
                  <a16:creationId xmlns:a16="http://schemas.microsoft.com/office/drawing/2014/main" id="{6E44F292-D425-4BA0-9FB2-80328E2861D8}"/>
                </a:ext>
              </a:extLst>
            </p:cNvPr>
            <p:cNvSpPr>
              <a:spLocks/>
            </p:cNvSpPr>
            <p:nvPr/>
          </p:nvSpPr>
          <p:spPr>
            <a:xfrm>
              <a:off x="3424031" y="3882763"/>
              <a:ext cx="567668" cy="539019"/>
            </a:xfrm>
            <a:custGeom>
              <a:avLst/>
              <a:gdLst/>
              <a:ahLst/>
              <a:cxnLst/>
              <a:rect l="l" t="t" r="r" b="b"/>
              <a:pathLst>
                <a:path w="567668" h="539019">
                  <a:moveTo>
                    <a:pt x="553343" y="0"/>
                  </a:moveTo>
                  <a:lnTo>
                    <a:pt x="567668" y="20464"/>
                  </a:lnTo>
                  <a:cubicBezTo>
                    <a:pt x="509278" y="64393"/>
                    <a:pt x="444339" y="132061"/>
                    <a:pt x="372852" y="223466"/>
                  </a:cubicBezTo>
                  <a:cubicBezTo>
                    <a:pt x="301365" y="314871"/>
                    <a:pt x="246794" y="400274"/>
                    <a:pt x="209141" y="479673"/>
                  </a:cubicBezTo>
                  <a:lnTo>
                    <a:pt x="178854" y="500137"/>
                  </a:lnTo>
                  <a:cubicBezTo>
                    <a:pt x="153752" y="517600"/>
                    <a:pt x="136699" y="530560"/>
                    <a:pt x="127695" y="539019"/>
                  </a:cubicBezTo>
                  <a:cubicBezTo>
                    <a:pt x="124148" y="526195"/>
                    <a:pt x="116371" y="505185"/>
                    <a:pt x="104366" y="475990"/>
                  </a:cubicBezTo>
                  <a:lnTo>
                    <a:pt x="92906" y="449387"/>
                  </a:lnTo>
                  <a:cubicBezTo>
                    <a:pt x="76535" y="411188"/>
                    <a:pt x="61324" y="382948"/>
                    <a:pt x="47272" y="364666"/>
                  </a:cubicBezTo>
                  <a:cubicBezTo>
                    <a:pt x="33220" y="346385"/>
                    <a:pt x="17463" y="334244"/>
                    <a:pt x="0" y="328241"/>
                  </a:cubicBezTo>
                  <a:cubicBezTo>
                    <a:pt x="29468" y="297136"/>
                    <a:pt x="56480" y="281583"/>
                    <a:pt x="81037" y="281583"/>
                  </a:cubicBezTo>
                  <a:cubicBezTo>
                    <a:pt x="102047" y="281583"/>
                    <a:pt x="125375" y="310096"/>
                    <a:pt x="151024" y="367122"/>
                  </a:cubicBezTo>
                  <a:lnTo>
                    <a:pt x="163711" y="395772"/>
                  </a:lnTo>
                  <a:cubicBezTo>
                    <a:pt x="209823" y="318009"/>
                    <a:pt x="269032" y="242429"/>
                    <a:pt x="341337" y="169032"/>
                  </a:cubicBezTo>
                  <a:cubicBezTo>
                    <a:pt x="413643" y="95635"/>
                    <a:pt x="484312" y="39291"/>
                    <a:pt x="553343" y="0"/>
                  </a:cubicBezTo>
                  <a:close/>
                </a:path>
              </a:pathLst>
            </a:custGeom>
            <a:solidFill>
              <a:srgbClr val="00B05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200"/>
                </a:spcBef>
                <a:spcAft>
                  <a:spcPts val="400"/>
                </a:spcAft>
                <a:buClrTx/>
                <a:buSzTx/>
                <a:buFontTx/>
                <a:buNone/>
                <a:tabLst/>
                <a:defRPr/>
              </a:pPr>
              <a:endParaRPr kumimoji="0" lang="en-US" sz="6600" b="0" i="0" u="none" strike="noStrike" kern="1200" cap="none" spc="0" normalizeH="0" baseline="0" noProof="0">
                <a:ln>
                  <a:noFill/>
                </a:ln>
                <a:solidFill>
                  <a:srgbClr val="00B050"/>
                </a:solidFill>
                <a:effectLst/>
                <a:uLnTx/>
                <a:uFillTx/>
                <a:latin typeface="SegoeUI"/>
                <a:ea typeface="+mn-ea"/>
                <a:cs typeface="+mn-cs"/>
              </a:endParaRPr>
            </a:p>
          </p:txBody>
        </p:sp>
      </p:grpSp>
      <p:grpSp>
        <p:nvGrpSpPr>
          <p:cNvPr id="200" name="Group 199">
            <a:extLst>
              <a:ext uri="{FF2B5EF4-FFF2-40B4-BE49-F238E27FC236}">
                <a16:creationId xmlns:a16="http://schemas.microsoft.com/office/drawing/2014/main" id="{ABA1593A-C60A-4AA2-83A1-0DF16691C44B}"/>
              </a:ext>
            </a:extLst>
          </p:cNvPr>
          <p:cNvGrpSpPr/>
          <p:nvPr/>
        </p:nvGrpSpPr>
        <p:grpSpPr>
          <a:xfrm>
            <a:off x="10940550" y="4312405"/>
            <a:ext cx="692239" cy="611843"/>
            <a:chOff x="3299460" y="3882763"/>
            <a:chExt cx="692239" cy="611843"/>
          </a:xfrm>
        </p:grpSpPr>
        <p:sp>
          <p:nvSpPr>
            <p:cNvPr id="201" name="Arc 200">
              <a:extLst>
                <a:ext uri="{FF2B5EF4-FFF2-40B4-BE49-F238E27FC236}">
                  <a16:creationId xmlns:a16="http://schemas.microsoft.com/office/drawing/2014/main" id="{6D419598-286A-4714-B726-65FEAE396149}"/>
                </a:ext>
              </a:extLst>
            </p:cNvPr>
            <p:cNvSpPr/>
            <p:nvPr/>
          </p:nvSpPr>
          <p:spPr>
            <a:xfrm>
              <a:off x="3299460" y="3996766"/>
              <a:ext cx="497840" cy="497840"/>
            </a:xfrm>
            <a:prstGeom prst="arc">
              <a:avLst>
                <a:gd name="adj1" fmla="val 21003541"/>
                <a:gd name="adj2" fmla="val 18137012"/>
              </a:avLst>
            </a:prstGeom>
            <a:noFill/>
            <a:ln w="19050" cap="rnd">
              <a:solidFill>
                <a:srgbClr val="00B050"/>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Segoe UI"/>
                <a:ea typeface="+mn-ea"/>
                <a:cs typeface="+mn-cs"/>
              </a:endParaRPr>
            </a:p>
          </p:txBody>
        </p:sp>
        <p:sp>
          <p:nvSpPr>
            <p:cNvPr id="202" name="Freeform: Shape 201">
              <a:extLst>
                <a:ext uri="{FF2B5EF4-FFF2-40B4-BE49-F238E27FC236}">
                  <a16:creationId xmlns:a16="http://schemas.microsoft.com/office/drawing/2014/main" id="{E6B8BDF4-C7B3-456A-BB77-7DB1FF2017ED}"/>
                </a:ext>
              </a:extLst>
            </p:cNvPr>
            <p:cNvSpPr>
              <a:spLocks/>
            </p:cNvSpPr>
            <p:nvPr/>
          </p:nvSpPr>
          <p:spPr>
            <a:xfrm>
              <a:off x="3424031" y="3882763"/>
              <a:ext cx="567668" cy="539019"/>
            </a:xfrm>
            <a:custGeom>
              <a:avLst/>
              <a:gdLst/>
              <a:ahLst/>
              <a:cxnLst/>
              <a:rect l="l" t="t" r="r" b="b"/>
              <a:pathLst>
                <a:path w="567668" h="539019">
                  <a:moveTo>
                    <a:pt x="553343" y="0"/>
                  </a:moveTo>
                  <a:lnTo>
                    <a:pt x="567668" y="20464"/>
                  </a:lnTo>
                  <a:cubicBezTo>
                    <a:pt x="509278" y="64393"/>
                    <a:pt x="444339" y="132061"/>
                    <a:pt x="372852" y="223466"/>
                  </a:cubicBezTo>
                  <a:cubicBezTo>
                    <a:pt x="301365" y="314871"/>
                    <a:pt x="246794" y="400274"/>
                    <a:pt x="209141" y="479673"/>
                  </a:cubicBezTo>
                  <a:lnTo>
                    <a:pt x="178854" y="500137"/>
                  </a:lnTo>
                  <a:cubicBezTo>
                    <a:pt x="153752" y="517600"/>
                    <a:pt x="136699" y="530560"/>
                    <a:pt x="127695" y="539019"/>
                  </a:cubicBezTo>
                  <a:cubicBezTo>
                    <a:pt x="124148" y="526195"/>
                    <a:pt x="116371" y="505185"/>
                    <a:pt x="104366" y="475990"/>
                  </a:cubicBezTo>
                  <a:lnTo>
                    <a:pt x="92906" y="449387"/>
                  </a:lnTo>
                  <a:cubicBezTo>
                    <a:pt x="76535" y="411188"/>
                    <a:pt x="61324" y="382948"/>
                    <a:pt x="47272" y="364666"/>
                  </a:cubicBezTo>
                  <a:cubicBezTo>
                    <a:pt x="33220" y="346385"/>
                    <a:pt x="17463" y="334244"/>
                    <a:pt x="0" y="328241"/>
                  </a:cubicBezTo>
                  <a:cubicBezTo>
                    <a:pt x="29468" y="297136"/>
                    <a:pt x="56480" y="281583"/>
                    <a:pt x="81037" y="281583"/>
                  </a:cubicBezTo>
                  <a:cubicBezTo>
                    <a:pt x="102047" y="281583"/>
                    <a:pt x="125375" y="310096"/>
                    <a:pt x="151024" y="367122"/>
                  </a:cubicBezTo>
                  <a:lnTo>
                    <a:pt x="163711" y="395772"/>
                  </a:lnTo>
                  <a:cubicBezTo>
                    <a:pt x="209823" y="318009"/>
                    <a:pt x="269032" y="242429"/>
                    <a:pt x="341337" y="169032"/>
                  </a:cubicBezTo>
                  <a:cubicBezTo>
                    <a:pt x="413643" y="95635"/>
                    <a:pt x="484312" y="39291"/>
                    <a:pt x="553343" y="0"/>
                  </a:cubicBezTo>
                  <a:close/>
                </a:path>
              </a:pathLst>
            </a:custGeom>
            <a:noFill/>
            <a:ln w="19050" cap="rnd">
              <a:solidFill>
                <a:srgbClr val="00B050"/>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sp>
        <p:nvSpPr>
          <p:cNvPr id="203" name="Rectangle 202">
            <a:extLst>
              <a:ext uri="{FF2B5EF4-FFF2-40B4-BE49-F238E27FC236}">
                <a16:creationId xmlns:a16="http://schemas.microsoft.com/office/drawing/2014/main" id="{70B0DB4D-297F-48C9-944D-4D26108B7FA5}"/>
              </a:ext>
            </a:extLst>
          </p:cNvPr>
          <p:cNvSpPr>
            <a:spLocks/>
          </p:cNvSpPr>
          <p:nvPr/>
        </p:nvSpPr>
        <p:spPr>
          <a:xfrm>
            <a:off x="1584375" y="5164153"/>
            <a:ext cx="1472006" cy="400110"/>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wrap="none" lIns="91440" tIns="45720" rIns="91440" bIns="45720" rtlCol="0" anchor="t">
            <a:spAutoFit/>
          </a:bodyPr>
          <a:lstStyle/>
          <a:p>
            <a:pPr marL="0" marR="0" lvl="0" indent="0" algn="ctr" defTabSz="914400" rtl="0" eaLnBrk="1" fontAlgn="auto" latinLnBrk="0" hangingPunct="1">
              <a:lnSpc>
                <a:spcPct val="100000"/>
              </a:lnSpc>
              <a:spcBef>
                <a:spcPts val="200"/>
              </a:spcBef>
              <a:spcAft>
                <a:spcPts val="400"/>
              </a:spcAft>
              <a:buClrTx/>
              <a:buSzTx/>
              <a:buFontTx/>
              <a:buNone/>
              <a:tabLst/>
              <a:defRPr/>
            </a:pPr>
            <a:r>
              <a:rPr lang="en-IN" sz="2000" dirty="0">
                <a:solidFill>
                  <a:schemeClr val="tx1"/>
                </a:solidFill>
                <a:latin typeface="Segoe UI Semibold"/>
              </a:rPr>
              <a:t>60</a:t>
            </a:r>
            <a:r>
              <a:rPr kumimoji="0" lang="en-IN" sz="2000" b="0" i="0" u="none" strike="noStrike" kern="1200" cap="none" spc="0" normalizeH="0" baseline="0" noProof="0" dirty="0">
                <a:ln>
                  <a:noFill/>
                </a:ln>
                <a:solidFill>
                  <a:schemeClr val="tx1"/>
                </a:solidFill>
                <a:effectLst/>
                <a:uLnTx/>
                <a:uFillTx/>
                <a:latin typeface="Segoe UI Semibold"/>
                <a:ea typeface="+mn-ea"/>
                <a:cs typeface="+mn-cs"/>
              </a:rPr>
              <a:t> minutes</a:t>
            </a:r>
          </a:p>
        </p:txBody>
      </p:sp>
      <p:sp>
        <p:nvSpPr>
          <p:cNvPr id="204" name="Rectangle 203">
            <a:extLst>
              <a:ext uri="{FF2B5EF4-FFF2-40B4-BE49-F238E27FC236}">
                <a16:creationId xmlns:a16="http://schemas.microsoft.com/office/drawing/2014/main" id="{A034055B-6D85-4A46-982B-834EE4A51573}"/>
              </a:ext>
            </a:extLst>
          </p:cNvPr>
          <p:cNvSpPr>
            <a:spLocks/>
          </p:cNvSpPr>
          <p:nvPr/>
        </p:nvSpPr>
        <p:spPr>
          <a:xfrm>
            <a:off x="9216324" y="5164153"/>
            <a:ext cx="1358385" cy="400110"/>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wrap="none" lIns="91440" tIns="45720" rIns="91440" bIns="45720" rtlCol="0" anchor="t">
            <a:spAutoFit/>
          </a:bodyPr>
          <a:lstStyle/>
          <a:p>
            <a:pPr marL="0" marR="0" lvl="0" indent="0" algn="ctr" defTabSz="914400" rtl="0" eaLnBrk="1" fontAlgn="auto" latinLnBrk="0" hangingPunct="1">
              <a:lnSpc>
                <a:spcPct val="100000"/>
              </a:lnSpc>
              <a:spcBef>
                <a:spcPts val="200"/>
              </a:spcBef>
              <a:spcAft>
                <a:spcPts val="400"/>
              </a:spcAft>
              <a:buClrTx/>
              <a:buSzTx/>
              <a:buFontTx/>
              <a:buNone/>
              <a:tabLst/>
              <a:defRPr/>
            </a:pPr>
            <a:r>
              <a:rPr kumimoji="0" lang="en-US" sz="2000" b="0" i="0" u="none" strike="noStrike" kern="1200" cap="none" spc="0" normalizeH="0" baseline="0" noProof="0" dirty="0">
                <a:ln>
                  <a:noFill/>
                </a:ln>
                <a:solidFill>
                  <a:schemeClr val="tx1"/>
                </a:solidFill>
                <a:effectLst/>
                <a:uLnTx/>
                <a:uFillTx/>
                <a:latin typeface="Segoe UI Semibold"/>
                <a:ea typeface="+mn-ea"/>
                <a:cs typeface="+mn-cs"/>
              </a:rPr>
              <a:t>4-8 weeks</a:t>
            </a:r>
          </a:p>
        </p:txBody>
      </p:sp>
      <p:sp>
        <p:nvSpPr>
          <p:cNvPr id="205" name="Rectangle 204">
            <a:extLst>
              <a:ext uri="{FF2B5EF4-FFF2-40B4-BE49-F238E27FC236}">
                <a16:creationId xmlns:a16="http://schemas.microsoft.com/office/drawing/2014/main" id="{3CBBA1D1-BED6-4C6E-A24F-3D74A623918A}"/>
              </a:ext>
            </a:extLst>
          </p:cNvPr>
          <p:cNvSpPr>
            <a:spLocks/>
          </p:cNvSpPr>
          <p:nvPr/>
        </p:nvSpPr>
        <p:spPr>
          <a:xfrm>
            <a:off x="5521890" y="5164153"/>
            <a:ext cx="1172117" cy="400110"/>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wrap="none" lIns="91440" tIns="45720" rIns="91440" bIns="45720" rtlCol="0" anchor="t">
            <a:spAutoFit/>
          </a:bodyPr>
          <a:lstStyle/>
          <a:p>
            <a:pPr marL="0" marR="0" lvl="0" indent="0" algn="ctr" defTabSz="914400" rtl="0" eaLnBrk="1" fontAlgn="auto" latinLnBrk="0" hangingPunct="1">
              <a:lnSpc>
                <a:spcPct val="100000"/>
              </a:lnSpc>
              <a:spcBef>
                <a:spcPts val="200"/>
              </a:spcBef>
              <a:spcAft>
                <a:spcPts val="400"/>
              </a:spcAft>
              <a:buClrTx/>
              <a:buSzTx/>
              <a:buFontTx/>
              <a:buNone/>
              <a:tabLst/>
              <a:defRPr/>
            </a:pPr>
            <a:r>
              <a:rPr kumimoji="0" lang="en-US" sz="2000" b="0" i="0" u="none" strike="noStrike" kern="1200" cap="none" spc="0" normalizeH="0" baseline="0" noProof="0" dirty="0">
                <a:ln>
                  <a:noFill/>
                </a:ln>
                <a:solidFill>
                  <a:schemeClr val="tx1"/>
                </a:solidFill>
                <a:effectLst/>
                <a:uLnTx/>
                <a:uFillTx/>
                <a:latin typeface="Segoe UI Semibold"/>
                <a:ea typeface="+mn-ea"/>
                <a:cs typeface="+mn-cs"/>
              </a:rPr>
              <a:t>3-5 days</a:t>
            </a:r>
          </a:p>
        </p:txBody>
      </p:sp>
      <p:grpSp>
        <p:nvGrpSpPr>
          <p:cNvPr id="74" name="Group 73">
            <a:extLst>
              <a:ext uri="{FF2B5EF4-FFF2-40B4-BE49-F238E27FC236}">
                <a16:creationId xmlns:a16="http://schemas.microsoft.com/office/drawing/2014/main" id="{175AC498-B204-4D80-8195-9FE40C06C9C4}"/>
              </a:ext>
            </a:extLst>
          </p:cNvPr>
          <p:cNvGrpSpPr/>
          <p:nvPr/>
        </p:nvGrpSpPr>
        <p:grpSpPr>
          <a:xfrm>
            <a:off x="7152981" y="4312405"/>
            <a:ext cx="692239" cy="611843"/>
            <a:chOff x="3299460" y="3882763"/>
            <a:chExt cx="692239" cy="611843"/>
          </a:xfrm>
        </p:grpSpPr>
        <p:sp>
          <p:nvSpPr>
            <p:cNvPr id="75" name="Arc 74">
              <a:extLst>
                <a:ext uri="{FF2B5EF4-FFF2-40B4-BE49-F238E27FC236}">
                  <a16:creationId xmlns:a16="http://schemas.microsoft.com/office/drawing/2014/main" id="{19BFAD6B-F59B-4425-A6B3-E73CD08A7F80}"/>
                </a:ext>
              </a:extLst>
            </p:cNvPr>
            <p:cNvSpPr/>
            <p:nvPr/>
          </p:nvSpPr>
          <p:spPr>
            <a:xfrm>
              <a:off x="3299460" y="3996766"/>
              <a:ext cx="497840" cy="497840"/>
            </a:xfrm>
            <a:prstGeom prst="arc">
              <a:avLst>
                <a:gd name="adj1" fmla="val 21003541"/>
                <a:gd name="adj2" fmla="val 18137012"/>
              </a:avLst>
            </a:prstGeom>
            <a:noFill/>
            <a:ln w="19050" cap="rnd">
              <a:solidFill>
                <a:srgbClr val="00B050"/>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Segoe UI"/>
                <a:ea typeface="+mn-ea"/>
                <a:cs typeface="+mn-cs"/>
              </a:endParaRPr>
            </a:p>
          </p:txBody>
        </p:sp>
        <p:sp>
          <p:nvSpPr>
            <p:cNvPr id="77" name="Freeform: Shape 76">
              <a:extLst>
                <a:ext uri="{FF2B5EF4-FFF2-40B4-BE49-F238E27FC236}">
                  <a16:creationId xmlns:a16="http://schemas.microsoft.com/office/drawing/2014/main" id="{3A6969E2-A939-4318-8135-07087244D2D8}"/>
                </a:ext>
              </a:extLst>
            </p:cNvPr>
            <p:cNvSpPr>
              <a:spLocks/>
            </p:cNvSpPr>
            <p:nvPr/>
          </p:nvSpPr>
          <p:spPr>
            <a:xfrm>
              <a:off x="3424031" y="3882763"/>
              <a:ext cx="567668" cy="539019"/>
            </a:xfrm>
            <a:custGeom>
              <a:avLst/>
              <a:gdLst/>
              <a:ahLst/>
              <a:cxnLst/>
              <a:rect l="l" t="t" r="r" b="b"/>
              <a:pathLst>
                <a:path w="567668" h="539019">
                  <a:moveTo>
                    <a:pt x="553343" y="0"/>
                  </a:moveTo>
                  <a:lnTo>
                    <a:pt x="567668" y="20464"/>
                  </a:lnTo>
                  <a:cubicBezTo>
                    <a:pt x="509278" y="64393"/>
                    <a:pt x="444339" y="132061"/>
                    <a:pt x="372852" y="223466"/>
                  </a:cubicBezTo>
                  <a:cubicBezTo>
                    <a:pt x="301365" y="314871"/>
                    <a:pt x="246794" y="400274"/>
                    <a:pt x="209141" y="479673"/>
                  </a:cubicBezTo>
                  <a:lnTo>
                    <a:pt x="178854" y="500137"/>
                  </a:lnTo>
                  <a:cubicBezTo>
                    <a:pt x="153752" y="517600"/>
                    <a:pt x="136699" y="530560"/>
                    <a:pt x="127695" y="539019"/>
                  </a:cubicBezTo>
                  <a:cubicBezTo>
                    <a:pt x="124148" y="526195"/>
                    <a:pt x="116371" y="505185"/>
                    <a:pt x="104366" y="475990"/>
                  </a:cubicBezTo>
                  <a:lnTo>
                    <a:pt x="92906" y="449387"/>
                  </a:lnTo>
                  <a:cubicBezTo>
                    <a:pt x="76535" y="411188"/>
                    <a:pt x="61324" y="382948"/>
                    <a:pt x="47272" y="364666"/>
                  </a:cubicBezTo>
                  <a:cubicBezTo>
                    <a:pt x="33220" y="346385"/>
                    <a:pt x="17463" y="334244"/>
                    <a:pt x="0" y="328241"/>
                  </a:cubicBezTo>
                  <a:cubicBezTo>
                    <a:pt x="29468" y="297136"/>
                    <a:pt x="56480" y="281583"/>
                    <a:pt x="81037" y="281583"/>
                  </a:cubicBezTo>
                  <a:cubicBezTo>
                    <a:pt x="102047" y="281583"/>
                    <a:pt x="125375" y="310096"/>
                    <a:pt x="151024" y="367122"/>
                  </a:cubicBezTo>
                  <a:lnTo>
                    <a:pt x="163711" y="395772"/>
                  </a:lnTo>
                  <a:cubicBezTo>
                    <a:pt x="209823" y="318009"/>
                    <a:pt x="269032" y="242429"/>
                    <a:pt x="341337" y="169032"/>
                  </a:cubicBezTo>
                  <a:cubicBezTo>
                    <a:pt x="413643" y="95635"/>
                    <a:pt x="484312" y="39291"/>
                    <a:pt x="553343" y="0"/>
                  </a:cubicBezTo>
                  <a:close/>
                </a:path>
              </a:pathLst>
            </a:custGeom>
            <a:noFill/>
            <a:ln w="19050" cap="rnd">
              <a:solidFill>
                <a:srgbClr val="00B050"/>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spTree>
    <p:extLst>
      <p:ext uri="{BB962C8B-B14F-4D97-AF65-F5344CB8AC3E}">
        <p14:creationId xmlns:p14="http://schemas.microsoft.com/office/powerpoint/2010/main" val="333170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141E55-B651-9C90-956A-BB430045A698}"/>
              </a:ext>
            </a:extLst>
          </p:cNvPr>
          <p:cNvSpPr>
            <a:spLocks noGrp="1"/>
          </p:cNvSpPr>
          <p:nvPr>
            <p:ph type="title"/>
          </p:nvPr>
        </p:nvSpPr>
        <p:spPr>
          <a:xfrm>
            <a:off x="588263" y="3152001"/>
            <a:ext cx="2253630" cy="553998"/>
          </a:xfrm>
        </p:spPr>
        <p:txBody>
          <a:bodyPr/>
          <a:lstStyle/>
          <a:p>
            <a:r>
              <a:rPr lang="en-US" dirty="0"/>
              <a:t>Thank you!</a:t>
            </a:r>
          </a:p>
        </p:txBody>
      </p:sp>
    </p:spTree>
    <p:extLst>
      <p:ext uri="{BB962C8B-B14F-4D97-AF65-F5344CB8AC3E}">
        <p14:creationId xmlns:p14="http://schemas.microsoft.com/office/powerpoint/2010/main" val="1688555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A403151-9F45-1E56-C7E3-A6241EECDD6C}"/>
              </a:ext>
            </a:extLst>
          </p:cNvPr>
          <p:cNvSpPr>
            <a:spLocks noGrp="1"/>
          </p:cNvSpPr>
          <p:nvPr>
            <p:ph type="title"/>
          </p:nvPr>
        </p:nvSpPr>
        <p:spPr/>
        <p:txBody>
          <a:bodyPr/>
          <a:lstStyle/>
          <a:p>
            <a:r>
              <a:rPr lang="en-US" dirty="0"/>
              <a:t>2 Day Workshop Agenda</a:t>
            </a:r>
          </a:p>
        </p:txBody>
      </p:sp>
      <p:graphicFrame>
        <p:nvGraphicFramePr>
          <p:cNvPr id="13" name="Table 3">
            <a:extLst>
              <a:ext uri="{FF2B5EF4-FFF2-40B4-BE49-F238E27FC236}">
                <a16:creationId xmlns:a16="http://schemas.microsoft.com/office/drawing/2014/main" id="{0B98C6B4-69AC-B990-03C2-3207F8CE899F}"/>
              </a:ext>
            </a:extLst>
          </p:cNvPr>
          <p:cNvGraphicFramePr>
            <a:graphicFrameLocks noGrp="1"/>
          </p:cNvGraphicFramePr>
          <p:nvPr/>
        </p:nvGraphicFramePr>
        <p:xfrm>
          <a:off x="588263" y="1608739"/>
          <a:ext cx="3667588" cy="4903928"/>
        </p:xfrm>
        <a:graphic>
          <a:graphicData uri="http://schemas.openxmlformats.org/drawingml/2006/table">
            <a:tbl>
              <a:tblPr firstRow="1" bandRow="1">
                <a:tableStyleId>{5C22544A-7EE6-4342-B048-85BDC9FD1C3A}</a:tableStyleId>
              </a:tblPr>
              <a:tblGrid>
                <a:gridCol w="898057">
                  <a:extLst>
                    <a:ext uri="{9D8B030D-6E8A-4147-A177-3AD203B41FA5}">
                      <a16:colId xmlns:a16="http://schemas.microsoft.com/office/drawing/2014/main" val="2681891878"/>
                    </a:ext>
                  </a:extLst>
                </a:gridCol>
                <a:gridCol w="2769531">
                  <a:extLst>
                    <a:ext uri="{9D8B030D-6E8A-4147-A177-3AD203B41FA5}">
                      <a16:colId xmlns:a16="http://schemas.microsoft.com/office/drawing/2014/main" val="3685026586"/>
                    </a:ext>
                  </a:extLst>
                </a:gridCol>
              </a:tblGrid>
              <a:tr h="352539">
                <a:tc>
                  <a:txBody>
                    <a:bodyPr/>
                    <a:lstStyle/>
                    <a:p>
                      <a:pPr>
                        <a:lnSpc>
                          <a:spcPct val="100000"/>
                        </a:lnSpc>
                      </a:pPr>
                      <a:r>
                        <a:rPr lang="en-US" sz="1200" dirty="0"/>
                        <a:t>Time</a:t>
                      </a:r>
                    </a:p>
                  </a:txBody>
                  <a:tcPr/>
                </a:tc>
                <a:tc>
                  <a:txBody>
                    <a:bodyPr/>
                    <a:lstStyle/>
                    <a:p>
                      <a:pPr>
                        <a:lnSpc>
                          <a:spcPct val="100000"/>
                        </a:lnSpc>
                      </a:pPr>
                      <a:r>
                        <a:rPr lang="en-US" sz="1200" dirty="0"/>
                        <a:t>Workshop Activity </a:t>
                      </a:r>
                    </a:p>
                  </a:txBody>
                  <a:tcPr/>
                </a:tc>
                <a:extLst>
                  <a:ext uri="{0D108BD9-81ED-4DB2-BD59-A6C34878D82A}">
                    <a16:rowId xmlns:a16="http://schemas.microsoft.com/office/drawing/2014/main" val="2131123082"/>
                  </a:ext>
                </a:extLst>
              </a:tr>
              <a:tr h="591913">
                <a:tc rowSpan="3">
                  <a:txBody>
                    <a:bodyPr/>
                    <a:lstStyle/>
                    <a:p>
                      <a:pPr algn="l">
                        <a:lnSpc>
                          <a:spcPct val="100000"/>
                        </a:lnSpc>
                      </a:pPr>
                      <a:r>
                        <a:rPr lang="en-US" sz="1200" dirty="0"/>
                        <a:t>9:00-11:30am </a:t>
                      </a:r>
                    </a:p>
                    <a:p>
                      <a:pPr algn="l">
                        <a:lnSpc>
                          <a:spcPct val="100000"/>
                        </a:lnSpc>
                      </a:pPr>
                      <a:r>
                        <a:rPr lang="en-US" sz="1200" dirty="0"/>
                        <a:t>(2.5 hours)</a:t>
                      </a:r>
                    </a:p>
                  </a:txBody>
                  <a:tcPr anchor="ctr"/>
                </a:tc>
                <a:tc>
                  <a:txBody>
                    <a:bodyPr/>
                    <a:lstStyle/>
                    <a:p>
                      <a:pPr marL="0" marR="0" algn="l">
                        <a:lnSpc>
                          <a:spcPct val="100000"/>
                        </a:lnSpc>
                        <a:spcBef>
                          <a:spcPts val="0"/>
                        </a:spcBef>
                        <a:spcAft>
                          <a:spcPts val="0"/>
                        </a:spcAft>
                      </a:pPr>
                      <a:r>
                        <a:rPr lang="en-US" sz="1200" kern="1200" dirty="0">
                          <a:solidFill>
                            <a:schemeClr val="dk1"/>
                          </a:solidFill>
                        </a:rPr>
                        <a:t>Quick Overview of Azure AI/ML Platforms &amp; Services</a:t>
                      </a:r>
                      <a:endParaRPr lang="en-US" sz="1200" kern="1200" dirty="0">
                        <a:solidFill>
                          <a:schemeClr val="dk1"/>
                        </a:solidFill>
                        <a:latin typeface="+mn-lt"/>
                        <a:ea typeface="+mn-ea"/>
                        <a:cs typeface="+mn-cs"/>
                      </a:endParaRPr>
                    </a:p>
                  </a:txBody>
                  <a:tcPr marL="68580" marR="68580" marT="0" marB="0" anchor="ctr"/>
                </a:tc>
                <a:extLst>
                  <a:ext uri="{0D108BD9-81ED-4DB2-BD59-A6C34878D82A}">
                    <a16:rowId xmlns:a16="http://schemas.microsoft.com/office/drawing/2014/main" val="440815165"/>
                  </a:ext>
                </a:extLst>
              </a:tr>
              <a:tr h="907467">
                <a:tc vMerge="1">
                  <a:txBody>
                    <a:bodyPr/>
                    <a:lstStyle/>
                    <a:p>
                      <a:endParaRPr lang="en-US" dirty="0"/>
                    </a:p>
                  </a:txBody>
                  <a:tcPr/>
                </a:tc>
                <a:tc>
                  <a:txBody>
                    <a:bodyPr/>
                    <a:lstStyle/>
                    <a:p>
                      <a:pPr marL="0" marR="0" algn="l">
                        <a:lnSpc>
                          <a:spcPct val="100000"/>
                        </a:lnSpc>
                        <a:spcBef>
                          <a:spcPts val="0"/>
                        </a:spcBef>
                        <a:spcAft>
                          <a:spcPts val="0"/>
                        </a:spcAft>
                      </a:pPr>
                      <a:r>
                        <a:rPr lang="en-US" sz="1200" kern="1200" dirty="0">
                          <a:solidFill>
                            <a:schemeClr val="dk1"/>
                          </a:solidFill>
                        </a:rPr>
                        <a:t>Setup Unified Data Engineering, Analysis &amp; AI Platform Environment (Storage &amp; Azure Databricks)</a:t>
                      </a:r>
                      <a:endParaRPr lang="en-US" sz="1200" kern="1200" dirty="0">
                        <a:solidFill>
                          <a:schemeClr val="dk1"/>
                        </a:solidFill>
                        <a:latin typeface="+mn-lt"/>
                        <a:ea typeface="+mn-ea"/>
                        <a:cs typeface="+mn-cs"/>
                      </a:endParaRPr>
                    </a:p>
                  </a:txBody>
                  <a:tcPr marL="68580" marR="68580" marT="0" marB="0" anchor="ctr"/>
                </a:tc>
                <a:extLst>
                  <a:ext uri="{0D108BD9-81ED-4DB2-BD59-A6C34878D82A}">
                    <a16:rowId xmlns:a16="http://schemas.microsoft.com/office/drawing/2014/main" val="81493107"/>
                  </a:ext>
                </a:extLst>
              </a:tr>
              <a:tr h="382750">
                <a:tc vMerge="1">
                  <a:txBody>
                    <a:bodyPr/>
                    <a:lstStyle/>
                    <a:p>
                      <a:endParaRPr lang="en-US" dirty="0"/>
                    </a:p>
                  </a:txBody>
                  <a:tcPr/>
                </a:tc>
                <a:tc>
                  <a:txBody>
                    <a:bodyPr/>
                    <a:lstStyle/>
                    <a:p>
                      <a:pPr marL="0" marR="0" algn="l">
                        <a:lnSpc>
                          <a:spcPct val="100000"/>
                        </a:lnSpc>
                        <a:spcBef>
                          <a:spcPts val="0"/>
                        </a:spcBef>
                        <a:spcAft>
                          <a:spcPts val="0"/>
                        </a:spcAft>
                      </a:pPr>
                      <a:r>
                        <a:rPr lang="en-US" sz="1200" kern="1200" dirty="0">
                          <a:solidFill>
                            <a:schemeClr val="dk1"/>
                          </a:solidFill>
                        </a:rPr>
                        <a:t>Theory on Smart Search Engine Methods</a:t>
                      </a:r>
                      <a:endParaRPr lang="en-US" sz="1200" kern="1200" dirty="0">
                        <a:solidFill>
                          <a:schemeClr val="dk1"/>
                        </a:solidFill>
                        <a:latin typeface="+mn-lt"/>
                        <a:ea typeface="+mn-ea"/>
                        <a:cs typeface="+mn-cs"/>
                      </a:endParaRPr>
                    </a:p>
                  </a:txBody>
                  <a:tcPr marL="68580" marR="68580" marT="0" marB="0" anchor="ctr"/>
                </a:tc>
                <a:extLst>
                  <a:ext uri="{0D108BD9-81ED-4DB2-BD59-A6C34878D82A}">
                    <a16:rowId xmlns:a16="http://schemas.microsoft.com/office/drawing/2014/main" val="415261434"/>
                  </a:ext>
                </a:extLst>
              </a:tr>
              <a:tr h="721265">
                <a:tc>
                  <a:txBody>
                    <a:bodyPr/>
                    <a:lstStyle/>
                    <a:p>
                      <a:pPr algn="l">
                        <a:lnSpc>
                          <a:spcPct val="100000"/>
                        </a:lnSpc>
                      </a:pPr>
                      <a:r>
                        <a:rPr lang="en-US" sz="1200" dirty="0"/>
                        <a:t>11:30-12:30pm </a:t>
                      </a:r>
                    </a:p>
                    <a:p>
                      <a:pPr algn="l">
                        <a:lnSpc>
                          <a:spcPct val="100000"/>
                        </a:lnSpc>
                      </a:pPr>
                      <a:r>
                        <a:rPr lang="en-US" sz="1200" dirty="0"/>
                        <a:t>(1 hour)</a:t>
                      </a:r>
                    </a:p>
                  </a:txBody>
                  <a:tcPr anchor="ctr"/>
                </a:tc>
                <a:tc>
                  <a:txBody>
                    <a:bodyPr/>
                    <a:lstStyle/>
                    <a:p>
                      <a:pPr algn="l">
                        <a:lnSpc>
                          <a:spcPct val="100000"/>
                        </a:lnSpc>
                      </a:pPr>
                      <a:r>
                        <a:rPr lang="en-US" sz="1200" kern="1200" dirty="0">
                          <a:solidFill>
                            <a:schemeClr val="dk1"/>
                          </a:solidFill>
                        </a:rPr>
                        <a:t>Lunch</a:t>
                      </a:r>
                      <a:endParaRPr lang="en-US" sz="1200" kern="1200" dirty="0">
                        <a:solidFill>
                          <a:schemeClr val="dk1"/>
                        </a:solidFill>
                        <a:latin typeface="+mn-lt"/>
                        <a:ea typeface="+mn-ea"/>
                        <a:cs typeface="+mn-cs"/>
                      </a:endParaRPr>
                    </a:p>
                  </a:txBody>
                  <a:tcPr anchor="ctr"/>
                </a:tc>
                <a:extLst>
                  <a:ext uri="{0D108BD9-81ED-4DB2-BD59-A6C34878D82A}">
                    <a16:rowId xmlns:a16="http://schemas.microsoft.com/office/drawing/2014/main" val="4172476348"/>
                  </a:ext>
                </a:extLst>
              </a:tr>
              <a:tr h="1118259">
                <a:tc rowSpan="2">
                  <a:txBody>
                    <a:bodyPr/>
                    <a:lstStyle/>
                    <a:p>
                      <a:pPr algn="l">
                        <a:lnSpc>
                          <a:spcPct val="100000"/>
                        </a:lnSpc>
                      </a:pPr>
                      <a:r>
                        <a:rPr lang="en-US" sz="1200" dirty="0"/>
                        <a:t>12:30-5:00pm</a:t>
                      </a:r>
                    </a:p>
                    <a:p>
                      <a:pPr algn="l">
                        <a:lnSpc>
                          <a:spcPct val="100000"/>
                        </a:lnSpc>
                      </a:pPr>
                      <a:r>
                        <a:rPr lang="en-US" sz="1200" dirty="0"/>
                        <a:t>(4.5 hours)</a:t>
                      </a:r>
                    </a:p>
                  </a:txBody>
                  <a:tcPr anchor="ctr"/>
                </a:tc>
                <a:tc>
                  <a:txBody>
                    <a:bodyPr/>
                    <a:lstStyle/>
                    <a:p>
                      <a:pPr marL="0" marR="0" algn="l">
                        <a:lnSpc>
                          <a:spcPct val="100000"/>
                        </a:lnSpc>
                        <a:spcBef>
                          <a:spcPts val="0"/>
                        </a:spcBef>
                        <a:spcAft>
                          <a:spcPts val="0"/>
                        </a:spcAft>
                      </a:pPr>
                      <a:r>
                        <a:rPr lang="en-US" sz="1200" kern="1200" dirty="0">
                          <a:solidFill>
                            <a:schemeClr val="dk1"/>
                          </a:solidFill>
                        </a:rPr>
                        <a:t>Provision &amp; Configure Azure Machine Learning Services; Review Key Azure Machine Learning SDK for Python Concepts</a:t>
                      </a:r>
                      <a:endParaRPr lang="en-US" sz="1200" kern="1200" dirty="0">
                        <a:solidFill>
                          <a:schemeClr val="dk1"/>
                        </a:solidFill>
                        <a:latin typeface="+mn-lt"/>
                        <a:ea typeface="+mn-ea"/>
                        <a:cs typeface="+mn-cs"/>
                      </a:endParaRPr>
                    </a:p>
                  </a:txBody>
                  <a:tcPr marL="68580" marR="68580" marT="0" marB="0" anchor="ctr"/>
                </a:tc>
                <a:extLst>
                  <a:ext uri="{0D108BD9-81ED-4DB2-BD59-A6C34878D82A}">
                    <a16:rowId xmlns:a16="http://schemas.microsoft.com/office/drawing/2014/main" val="389583041"/>
                  </a:ext>
                </a:extLst>
              </a:tr>
              <a:tr h="829735">
                <a:tc vMerge="1">
                  <a:txBody>
                    <a:bodyPr/>
                    <a:lstStyle/>
                    <a:p>
                      <a:endParaRPr lang="en-US" dirty="0"/>
                    </a:p>
                  </a:txBody>
                  <a:tcPr/>
                </a:tc>
                <a:tc>
                  <a:txBody>
                    <a:bodyPr/>
                    <a:lstStyle/>
                    <a:p>
                      <a:pPr marL="0" marR="0" algn="l">
                        <a:lnSpc>
                          <a:spcPct val="100000"/>
                        </a:lnSpc>
                        <a:spcBef>
                          <a:spcPts val="0"/>
                        </a:spcBef>
                        <a:spcAft>
                          <a:spcPts val="0"/>
                        </a:spcAft>
                      </a:pPr>
                      <a:r>
                        <a:rPr lang="en-US" sz="1200" kern="1200" dirty="0">
                          <a:solidFill>
                            <a:schemeClr val="dk1"/>
                          </a:solidFill>
                        </a:rPr>
                        <a:t>Plan for Next Day – Deep dive to understand customer Smart Search Use Case</a:t>
                      </a:r>
                      <a:endParaRPr lang="en-US" sz="1200" kern="1200" dirty="0">
                        <a:solidFill>
                          <a:schemeClr val="dk1"/>
                        </a:solidFill>
                        <a:latin typeface="+mn-lt"/>
                        <a:ea typeface="+mn-ea"/>
                        <a:cs typeface="+mn-cs"/>
                      </a:endParaRPr>
                    </a:p>
                  </a:txBody>
                  <a:tcPr marL="68580" marR="68580" marT="0" marB="0" anchor="ctr"/>
                </a:tc>
                <a:extLst>
                  <a:ext uri="{0D108BD9-81ED-4DB2-BD59-A6C34878D82A}">
                    <a16:rowId xmlns:a16="http://schemas.microsoft.com/office/drawing/2014/main" val="1387936112"/>
                  </a:ext>
                </a:extLst>
              </a:tr>
            </a:tbl>
          </a:graphicData>
        </a:graphic>
      </p:graphicFrame>
      <p:sp>
        <p:nvSpPr>
          <p:cNvPr id="14" name="Title 2">
            <a:extLst>
              <a:ext uri="{FF2B5EF4-FFF2-40B4-BE49-F238E27FC236}">
                <a16:creationId xmlns:a16="http://schemas.microsoft.com/office/drawing/2014/main" id="{924139E4-6A3F-947F-0CB9-E16B39E2F284}"/>
              </a:ext>
            </a:extLst>
          </p:cNvPr>
          <p:cNvSpPr txBox="1">
            <a:spLocks/>
          </p:cNvSpPr>
          <p:nvPr/>
        </p:nvSpPr>
        <p:spPr>
          <a:xfrm>
            <a:off x="586740" y="1171469"/>
            <a:ext cx="3863664" cy="43088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200" b="0" kern="1200" cap="none" spc="-50" baseline="0">
                <a:ln w="3175">
                  <a:noFill/>
                </a:ln>
                <a:solidFill>
                  <a:schemeClr val="accent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400" b="0" i="0" u="none" strike="noStrike" kern="1200" cap="none" spc="-50" normalizeH="0" baseline="0" noProof="0" dirty="0">
                <a:ln w="3175">
                  <a:noFill/>
                </a:ln>
                <a:solidFill>
                  <a:srgbClr val="0078D4"/>
                </a:solidFill>
                <a:effectLst/>
                <a:uLnTx/>
                <a:uFillTx/>
                <a:latin typeface="Segoe UI Semibold"/>
                <a:ea typeface="+mn-ea"/>
                <a:cs typeface="Segoe UI" pitchFamily="34" charset="0"/>
              </a:rPr>
              <a:t>Day 1: </a:t>
            </a:r>
            <a:r>
              <a:rPr kumimoji="0" lang="en-US" sz="14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Overview &amp; setup of AI/ML environment in customer Azure subscription</a:t>
            </a:r>
          </a:p>
        </p:txBody>
      </p:sp>
      <p:graphicFrame>
        <p:nvGraphicFramePr>
          <p:cNvPr id="16" name="Table 3">
            <a:extLst>
              <a:ext uri="{FF2B5EF4-FFF2-40B4-BE49-F238E27FC236}">
                <a16:creationId xmlns:a16="http://schemas.microsoft.com/office/drawing/2014/main" id="{43BF778A-807F-4EAF-46EE-83B4EFAE13AF}"/>
              </a:ext>
            </a:extLst>
          </p:cNvPr>
          <p:cNvGraphicFramePr>
            <a:graphicFrameLocks noGrp="1"/>
          </p:cNvGraphicFramePr>
          <p:nvPr/>
        </p:nvGraphicFramePr>
        <p:xfrm>
          <a:off x="4591456" y="1608739"/>
          <a:ext cx="7388157" cy="4942573"/>
        </p:xfrm>
        <a:graphic>
          <a:graphicData uri="http://schemas.openxmlformats.org/drawingml/2006/table">
            <a:tbl>
              <a:tblPr firstRow="1" bandRow="1">
                <a:tableStyleId>{5C22544A-7EE6-4342-B048-85BDC9FD1C3A}</a:tableStyleId>
              </a:tblPr>
              <a:tblGrid>
                <a:gridCol w="1023277">
                  <a:extLst>
                    <a:ext uri="{9D8B030D-6E8A-4147-A177-3AD203B41FA5}">
                      <a16:colId xmlns:a16="http://schemas.microsoft.com/office/drawing/2014/main" val="2681891878"/>
                    </a:ext>
                  </a:extLst>
                </a:gridCol>
                <a:gridCol w="6364880">
                  <a:extLst>
                    <a:ext uri="{9D8B030D-6E8A-4147-A177-3AD203B41FA5}">
                      <a16:colId xmlns:a16="http://schemas.microsoft.com/office/drawing/2014/main" val="3685026586"/>
                    </a:ext>
                  </a:extLst>
                </a:gridCol>
              </a:tblGrid>
              <a:tr h="279133">
                <a:tc>
                  <a:txBody>
                    <a:bodyPr/>
                    <a:lstStyle/>
                    <a:p>
                      <a:pPr>
                        <a:lnSpc>
                          <a:spcPct val="100000"/>
                        </a:lnSpc>
                      </a:pPr>
                      <a:r>
                        <a:rPr lang="en-US" sz="1200" dirty="0"/>
                        <a:t>Time</a:t>
                      </a:r>
                    </a:p>
                  </a:txBody>
                  <a:tcPr/>
                </a:tc>
                <a:tc>
                  <a:txBody>
                    <a:bodyPr/>
                    <a:lstStyle/>
                    <a:p>
                      <a:pPr>
                        <a:lnSpc>
                          <a:spcPct val="100000"/>
                        </a:lnSpc>
                      </a:pPr>
                      <a:r>
                        <a:rPr lang="en-US" sz="1200" dirty="0"/>
                        <a:t>Workshop Activity </a:t>
                      </a:r>
                    </a:p>
                  </a:txBody>
                  <a:tcPr/>
                </a:tc>
                <a:extLst>
                  <a:ext uri="{0D108BD9-81ED-4DB2-BD59-A6C34878D82A}">
                    <a16:rowId xmlns:a16="http://schemas.microsoft.com/office/drawing/2014/main" val="2131123082"/>
                  </a:ext>
                </a:extLst>
              </a:tr>
              <a:tr h="1858863">
                <a:tc>
                  <a:txBody>
                    <a:bodyPr/>
                    <a:lstStyle/>
                    <a:p>
                      <a:pPr algn="l">
                        <a:lnSpc>
                          <a:spcPct val="100000"/>
                        </a:lnSpc>
                      </a:pPr>
                      <a:r>
                        <a:rPr lang="en-US" sz="1200" dirty="0"/>
                        <a:t>9:00-11:30am </a:t>
                      </a:r>
                    </a:p>
                    <a:p>
                      <a:pPr algn="l">
                        <a:lnSpc>
                          <a:spcPct val="100000"/>
                        </a:lnSpc>
                      </a:pPr>
                      <a:r>
                        <a:rPr lang="en-US" sz="1200" dirty="0"/>
                        <a:t>(</a:t>
                      </a:r>
                      <a:r>
                        <a:rPr lang="en-US" sz="1200" i="1" dirty="0"/>
                        <a:t>2.5 hours</a:t>
                      </a:r>
                      <a:r>
                        <a:rPr lang="en-US" sz="1200" dirty="0"/>
                        <a:t>)</a:t>
                      </a:r>
                    </a:p>
                  </a:txBody>
                  <a:tcPr anchor="ctr"/>
                </a:tc>
                <a:tc>
                  <a:txBody>
                    <a:bodyPr/>
                    <a:lstStyle/>
                    <a:p>
                      <a:pPr algn="l" defTabSz="932472" fontAlgn="base">
                        <a:spcBef>
                          <a:spcPct val="0"/>
                        </a:spcBef>
                        <a:spcAft>
                          <a:spcPct val="0"/>
                        </a:spcAft>
                      </a:pPr>
                      <a:r>
                        <a:rPr lang="en-US" sz="1200" b="1" dirty="0">
                          <a:solidFill>
                            <a:schemeClr val="tx1"/>
                          </a:solidFill>
                          <a:ea typeface="Segoe UI" pitchFamily="34" charset="0"/>
                          <a:cs typeface="Segoe UI" pitchFamily="34" charset="0"/>
                        </a:rPr>
                        <a:t>Deploy Azure resources, create your data source, Search Index, Skillsets, and Indexer within your Cognitive Search Service.</a:t>
                      </a:r>
                    </a:p>
                    <a:p>
                      <a:pPr marL="171450" indent="-171450" algn="l">
                        <a:buFont typeface="Arial" panose="020B0604020202020204" pitchFamily="34" charset="0"/>
                        <a:buChar char="•"/>
                      </a:pPr>
                      <a:r>
                        <a:rPr lang="en-US" sz="1200" dirty="0">
                          <a:solidFill>
                            <a:schemeClr val="tx1"/>
                          </a:solidFill>
                          <a:ea typeface="Segoe UI" pitchFamily="34" charset="0"/>
                          <a:cs typeface="Segoe UI" pitchFamily="34" charset="0"/>
                        </a:rPr>
                        <a:t> </a:t>
                      </a:r>
                      <a:r>
                        <a:rPr lang="en-US" sz="1200" b="0" i="0" dirty="0">
                          <a:solidFill>
                            <a:srgbClr val="323130"/>
                          </a:solidFill>
                          <a:effectLst/>
                          <a:latin typeface="Segoe UI" panose="020B0502040204020203" pitchFamily="34" charset="0"/>
                        </a:rPr>
                        <a:t>Enrich Documents: We enrich your documents by creating specific skillsets that extract key information, apply OCR, generate translations, and more once your data source is created.</a:t>
                      </a:r>
                    </a:p>
                    <a:p>
                      <a:pPr marL="171450" indent="-171450" algn="l">
                        <a:buFont typeface="Arial" panose="020B0604020202020204" pitchFamily="34" charset="0"/>
                        <a:buChar char="•"/>
                      </a:pPr>
                      <a:r>
                        <a:rPr lang="en-US" sz="1200" b="0" i="0" dirty="0">
                          <a:solidFill>
                            <a:srgbClr val="323130"/>
                          </a:solidFill>
                          <a:effectLst/>
                          <a:latin typeface="Segoe UI" panose="020B0502040204020203" pitchFamily="34" charset="0"/>
                        </a:rPr>
                        <a:t>Define Index: We define your index with your data schema and connect it to our search service apart from your primary data stores, allowing us to achieve millisecond response times in our application.</a:t>
                      </a:r>
                    </a:p>
                    <a:p>
                      <a:pPr marL="171450" indent="-171450" algn="l">
                        <a:buFont typeface="Arial" panose="020B0604020202020204" pitchFamily="34" charset="0"/>
                        <a:buChar char="•"/>
                      </a:pPr>
                      <a:r>
                        <a:rPr lang="en-US" sz="1200" b="0" i="0" dirty="0">
                          <a:solidFill>
                            <a:srgbClr val="323130"/>
                          </a:solidFill>
                          <a:effectLst/>
                          <a:latin typeface="Segoe UI" panose="020B0502040204020203" pitchFamily="34" charset="0"/>
                        </a:rPr>
                        <a:t>Run through Indexer Pipeline: We use the data source, skillset, and index as inputs to run through our indexer pipeline. By creating the indexer on Azure Cognitive Search, it triggers the event to put the entire pipeline into motion.</a:t>
                      </a:r>
                    </a:p>
                  </a:txBody>
                  <a:tcPr marL="68580" marR="68580" marT="0" marB="0" anchor="ctr"/>
                </a:tc>
                <a:extLst>
                  <a:ext uri="{0D108BD9-81ED-4DB2-BD59-A6C34878D82A}">
                    <a16:rowId xmlns:a16="http://schemas.microsoft.com/office/drawing/2014/main" val="440815165"/>
                  </a:ext>
                </a:extLst>
              </a:tr>
              <a:tr h="591457">
                <a:tc>
                  <a:txBody>
                    <a:bodyPr/>
                    <a:lstStyle/>
                    <a:p>
                      <a:pPr algn="l">
                        <a:lnSpc>
                          <a:spcPct val="100000"/>
                        </a:lnSpc>
                      </a:pPr>
                      <a:r>
                        <a:rPr lang="en-US" sz="1200" dirty="0"/>
                        <a:t>11:30-12:30pm </a:t>
                      </a:r>
                    </a:p>
                    <a:p>
                      <a:pPr algn="l">
                        <a:lnSpc>
                          <a:spcPct val="100000"/>
                        </a:lnSpc>
                      </a:pPr>
                      <a:r>
                        <a:rPr lang="en-US" sz="1200" dirty="0"/>
                        <a:t>(</a:t>
                      </a:r>
                      <a:r>
                        <a:rPr lang="en-US" sz="1200" i="1" dirty="0"/>
                        <a:t>1 hour</a:t>
                      </a:r>
                      <a:r>
                        <a:rPr lang="en-US" sz="1200" dirty="0"/>
                        <a:t>)</a:t>
                      </a:r>
                    </a:p>
                  </a:txBody>
                  <a:tcPr anchor="ctr"/>
                </a:tc>
                <a:tc>
                  <a:txBody>
                    <a:bodyPr/>
                    <a:lstStyle/>
                    <a:p>
                      <a:pPr algn="l">
                        <a:lnSpc>
                          <a:spcPct val="100000"/>
                        </a:lnSpc>
                      </a:pPr>
                      <a:r>
                        <a:rPr lang="en-US" sz="1200" kern="1200" dirty="0">
                          <a:solidFill>
                            <a:schemeClr val="dk1"/>
                          </a:solidFill>
                          <a:latin typeface="+mn-lt"/>
                          <a:ea typeface="+mn-ea"/>
                          <a:cs typeface="+mn-cs"/>
                        </a:rPr>
                        <a:t>Lunch</a:t>
                      </a:r>
                    </a:p>
                  </a:txBody>
                  <a:tcPr anchor="ctr"/>
                </a:tc>
                <a:extLst>
                  <a:ext uri="{0D108BD9-81ED-4DB2-BD59-A6C34878D82A}">
                    <a16:rowId xmlns:a16="http://schemas.microsoft.com/office/drawing/2014/main" val="4172476348"/>
                  </a:ext>
                </a:extLst>
              </a:tr>
              <a:tr h="1858863">
                <a:tc>
                  <a:txBody>
                    <a:bodyPr/>
                    <a:lstStyle/>
                    <a:p>
                      <a:pPr algn="l">
                        <a:lnSpc>
                          <a:spcPct val="100000"/>
                        </a:lnSpc>
                      </a:pPr>
                      <a:r>
                        <a:rPr lang="en-US" sz="1200" dirty="0"/>
                        <a:t>12:30-5:00pm</a:t>
                      </a:r>
                    </a:p>
                    <a:p>
                      <a:pPr algn="l">
                        <a:lnSpc>
                          <a:spcPct val="100000"/>
                        </a:lnSpc>
                      </a:pPr>
                      <a:r>
                        <a:rPr lang="en-US" sz="1200" dirty="0"/>
                        <a:t>(</a:t>
                      </a:r>
                      <a:r>
                        <a:rPr lang="en-US" sz="1200" i="1" dirty="0"/>
                        <a:t>4.5 hours)</a:t>
                      </a:r>
                      <a:endParaRPr lang="en-US" sz="1200" dirty="0"/>
                    </a:p>
                  </a:txBody>
                  <a:tcPr anchor="ctr"/>
                </a:tc>
                <a:tc>
                  <a:txBody>
                    <a:bodyPr/>
                    <a:lstStyle/>
                    <a:p>
                      <a:pPr marL="0" marR="0" indent="0" algn="l">
                        <a:lnSpc>
                          <a:spcPct val="100000"/>
                        </a:lnSpc>
                        <a:spcBef>
                          <a:spcPts val="0"/>
                        </a:spcBef>
                        <a:spcAft>
                          <a:spcPts val="0"/>
                        </a:spcAft>
                        <a:buFont typeface="Arial" panose="020B0604020202020204" pitchFamily="34" charset="0"/>
                        <a:buNone/>
                      </a:pPr>
                      <a:r>
                        <a:rPr lang="en-US" sz="1200" b="1" kern="1200" dirty="0">
                          <a:solidFill>
                            <a:schemeClr val="dk1"/>
                          </a:solidFill>
                          <a:effectLst/>
                          <a:latin typeface="+mn-lt"/>
                          <a:ea typeface="+mn-ea"/>
                          <a:cs typeface="+mn-cs"/>
                        </a:rPr>
                        <a:t>Practice querying across your data leveraging the power of Azure Open AI, finalize your solution by deploying a web application to easily share with other to also use.</a:t>
                      </a:r>
                    </a:p>
                    <a:p>
                      <a:pPr marL="171450" indent="-171450" algn="l">
                        <a:buFont typeface="Arial" panose="020B0604020202020204" pitchFamily="34" charset="0"/>
                        <a:buChar char="•"/>
                      </a:pPr>
                      <a:r>
                        <a:rPr lang="en-US" sz="1200" b="0" i="0" dirty="0">
                          <a:solidFill>
                            <a:srgbClr val="323130"/>
                          </a:solidFill>
                          <a:effectLst/>
                          <a:latin typeface="Segoe UI" panose="020B0502040204020203" pitchFamily="34" charset="0"/>
                        </a:rPr>
                        <a:t>Set Azure Open AI Parameters: We deploy and set your Azure Open AI parameters, specifying how much data to pull in from cognitive search results for comparison with output vectors from search, semantic search, and Azure Open AI.</a:t>
                      </a:r>
                    </a:p>
                    <a:p>
                      <a:pPr marL="171450" indent="-171450" algn="l">
                        <a:buFont typeface="Arial" panose="020B0604020202020204" pitchFamily="34" charset="0"/>
                        <a:buChar char="•"/>
                      </a:pPr>
                      <a:r>
                        <a:rPr lang="en-US" sz="1200" b="0" i="0" dirty="0">
                          <a:solidFill>
                            <a:srgbClr val="323130"/>
                          </a:solidFill>
                          <a:effectLst/>
                          <a:latin typeface="Segoe UI" panose="020B0502040204020203" pitchFamily="34" charset="0"/>
                        </a:rPr>
                        <a:t>Leverage </a:t>
                      </a:r>
                      <a:r>
                        <a:rPr lang="en-US" sz="1200" b="0" i="0" dirty="0" err="1">
                          <a:solidFill>
                            <a:srgbClr val="323130"/>
                          </a:solidFill>
                          <a:effectLst/>
                          <a:latin typeface="Segoe UI" panose="020B0502040204020203" pitchFamily="34" charset="0"/>
                        </a:rPr>
                        <a:t>Langchain</a:t>
                      </a:r>
                      <a:r>
                        <a:rPr lang="en-US" sz="1200" b="0" i="0" dirty="0">
                          <a:solidFill>
                            <a:srgbClr val="323130"/>
                          </a:solidFill>
                          <a:effectLst/>
                          <a:latin typeface="Segoe UI" panose="020B0502040204020203" pitchFamily="34" charset="0"/>
                        </a:rPr>
                        <a:t> Library: By leveraging the </a:t>
                      </a:r>
                      <a:r>
                        <a:rPr lang="en-US" sz="1200" b="0" i="0" dirty="0" err="1">
                          <a:solidFill>
                            <a:srgbClr val="323130"/>
                          </a:solidFill>
                          <a:effectLst/>
                          <a:latin typeface="Segoe UI" panose="020B0502040204020203" pitchFamily="34" charset="0"/>
                        </a:rPr>
                        <a:t>Langchain</a:t>
                      </a:r>
                      <a:r>
                        <a:rPr lang="en-US" sz="1200" b="0" i="0" dirty="0">
                          <a:solidFill>
                            <a:srgbClr val="323130"/>
                          </a:solidFill>
                          <a:effectLst/>
                          <a:latin typeface="Segoe UI" panose="020B0502040204020203" pitchFamily="34" charset="0"/>
                        </a:rPr>
                        <a:t> library, we can compare search results and accuracy of using Azure Cognitive Search versus Azure Cognitive Search + Azure Open AI, showcasing the power of Azure Open AI.</a:t>
                      </a:r>
                    </a:p>
                    <a:p>
                      <a:pPr marL="171450" indent="-171450" algn="l">
                        <a:buFont typeface="Arial" panose="020B0604020202020204" pitchFamily="34" charset="0"/>
                        <a:buChar char="•"/>
                      </a:pPr>
                      <a:r>
                        <a:rPr lang="en-US" sz="1200" b="0" i="0" dirty="0">
                          <a:solidFill>
                            <a:srgbClr val="323130"/>
                          </a:solidFill>
                          <a:effectLst/>
                          <a:latin typeface="Segoe UI" panose="020B0502040204020203" pitchFamily="34" charset="0"/>
                        </a:rPr>
                        <a:t>Deploy Web Application: We deploy the web application by connecting it to our forked Github repository. This allows you to query data in a beautiful UI and receive top results powered by Azure Open AI.</a:t>
                      </a:r>
                    </a:p>
                  </a:txBody>
                  <a:tcPr marL="68580" marR="68580" marT="0" marB="0" anchor="ctr"/>
                </a:tc>
                <a:extLst>
                  <a:ext uri="{0D108BD9-81ED-4DB2-BD59-A6C34878D82A}">
                    <a16:rowId xmlns:a16="http://schemas.microsoft.com/office/drawing/2014/main" val="389583041"/>
                  </a:ext>
                </a:extLst>
              </a:tr>
            </a:tbl>
          </a:graphicData>
        </a:graphic>
      </p:graphicFrame>
      <p:sp>
        <p:nvSpPr>
          <p:cNvPr id="17" name="Title 2">
            <a:extLst>
              <a:ext uri="{FF2B5EF4-FFF2-40B4-BE49-F238E27FC236}">
                <a16:creationId xmlns:a16="http://schemas.microsoft.com/office/drawing/2014/main" id="{8483F569-53CC-37E8-4C83-EAD5E2A7AB99}"/>
              </a:ext>
            </a:extLst>
          </p:cNvPr>
          <p:cNvSpPr txBox="1">
            <a:spLocks/>
          </p:cNvSpPr>
          <p:nvPr/>
        </p:nvSpPr>
        <p:spPr>
          <a:xfrm>
            <a:off x="4591456" y="1171469"/>
            <a:ext cx="5261552" cy="215444"/>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200" b="0" kern="1200" cap="none" spc="-50" baseline="0">
                <a:ln w="3175">
                  <a:noFill/>
                </a:ln>
                <a:solidFill>
                  <a:schemeClr val="accent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400" b="0" i="0" u="none" strike="noStrike" kern="1200" cap="none" spc="-50" normalizeH="0" baseline="0" noProof="0" dirty="0">
                <a:ln w="3175">
                  <a:noFill/>
                </a:ln>
                <a:solidFill>
                  <a:srgbClr val="0078D4"/>
                </a:solidFill>
                <a:effectLst/>
                <a:uLnTx/>
                <a:uFillTx/>
                <a:latin typeface="Segoe UI Semibold"/>
                <a:ea typeface="+mn-ea"/>
                <a:cs typeface="Segoe UI" pitchFamily="34" charset="0"/>
              </a:rPr>
              <a:t>Day 2: </a:t>
            </a:r>
            <a:r>
              <a:rPr kumimoji="0" lang="en-US" sz="14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Hands on - Customer use case model building and deployment </a:t>
            </a:r>
          </a:p>
        </p:txBody>
      </p:sp>
    </p:spTree>
    <p:extLst>
      <p:ext uri="{BB962C8B-B14F-4D97-AF65-F5344CB8AC3E}">
        <p14:creationId xmlns:p14="http://schemas.microsoft.com/office/powerpoint/2010/main" val="1117366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7" grpId="0"/>
    </p:bld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341C67D-8AD6-28D3-DDA9-37B66B8A1E40}"/>
              </a:ext>
            </a:extLst>
          </p:cNvPr>
          <p:cNvSpPr>
            <a:spLocks noGrp="1"/>
          </p:cNvSpPr>
          <p:nvPr>
            <p:ph type="title"/>
          </p:nvPr>
        </p:nvSpPr>
        <p:spPr/>
        <p:txBody>
          <a:bodyPr/>
          <a:lstStyle/>
          <a:p>
            <a:r>
              <a:rPr lang="en-US" dirty="0"/>
              <a:t>The Benefits</a:t>
            </a:r>
          </a:p>
        </p:txBody>
      </p:sp>
      <p:graphicFrame>
        <p:nvGraphicFramePr>
          <p:cNvPr id="5" name="Content Placeholder 4">
            <a:extLst>
              <a:ext uri="{FF2B5EF4-FFF2-40B4-BE49-F238E27FC236}">
                <a16:creationId xmlns:a16="http://schemas.microsoft.com/office/drawing/2014/main" id="{0A377461-7060-60F4-2754-26EC962F8820}"/>
              </a:ext>
            </a:extLst>
          </p:cNvPr>
          <p:cNvGraphicFramePr>
            <a:graphicFrameLocks noGrp="1"/>
          </p:cNvGraphicFramePr>
          <p:nvPr>
            <p:ph sz="quarter" idx="10"/>
          </p:nvPr>
        </p:nvGraphicFramePr>
        <p:xfrm>
          <a:off x="588263" y="1304818"/>
          <a:ext cx="11018520" cy="50959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5832041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B6B239-D510-1A80-424B-9A74741E42F7}"/>
              </a:ext>
            </a:extLst>
          </p:cNvPr>
          <p:cNvSpPr>
            <a:spLocks noGrp="1"/>
          </p:cNvSpPr>
          <p:nvPr>
            <p:ph type="title"/>
          </p:nvPr>
        </p:nvSpPr>
        <p:spPr>
          <a:xfrm>
            <a:off x="588263" y="457200"/>
            <a:ext cx="11898830" cy="492443"/>
          </a:xfrm>
        </p:spPr>
        <p:txBody>
          <a:bodyPr/>
          <a:lstStyle/>
          <a:p>
            <a:r>
              <a:rPr lang="en-US" sz="3200" dirty="0"/>
              <a:t>The Need for Better Document &amp; Knowledge Management</a:t>
            </a:r>
          </a:p>
        </p:txBody>
      </p:sp>
      <p:sp>
        <p:nvSpPr>
          <p:cNvPr id="3" name="Text Placeholder 2">
            <a:extLst>
              <a:ext uri="{FF2B5EF4-FFF2-40B4-BE49-F238E27FC236}">
                <a16:creationId xmlns:a16="http://schemas.microsoft.com/office/drawing/2014/main" id="{63E3BAAC-A0A4-E0AB-FA67-5CAE07BC5E43}"/>
              </a:ext>
            </a:extLst>
          </p:cNvPr>
          <p:cNvSpPr>
            <a:spLocks noGrp="1"/>
          </p:cNvSpPr>
          <p:nvPr>
            <p:ph type="body" sz="quarter" idx="11"/>
          </p:nvPr>
        </p:nvSpPr>
        <p:spPr>
          <a:xfrm>
            <a:off x="587259" y="1013058"/>
            <a:ext cx="11018520" cy="615553"/>
          </a:xfrm>
        </p:spPr>
        <p:txBody>
          <a:bodyPr/>
          <a:lstStyle/>
          <a:p>
            <a:pPr algn="l"/>
            <a:r>
              <a:rPr lang="en-US" sz="1800" b="0" i="0" dirty="0">
                <a:solidFill>
                  <a:srgbClr val="323130"/>
                </a:solidFill>
                <a:effectLst/>
                <a:latin typeface="Segoe UI" panose="020B0502040204020203" pitchFamily="34" charset="0"/>
              </a:rPr>
              <a:t>Improving Access to Information with Smarter Search Solutions.</a:t>
            </a:r>
          </a:p>
          <a:p>
            <a:endParaRPr lang="en-US" dirty="0"/>
          </a:p>
        </p:txBody>
      </p:sp>
      <p:sp>
        <p:nvSpPr>
          <p:cNvPr id="4" name="Text Placeholder 3">
            <a:extLst>
              <a:ext uri="{FF2B5EF4-FFF2-40B4-BE49-F238E27FC236}">
                <a16:creationId xmlns:a16="http://schemas.microsoft.com/office/drawing/2014/main" id="{B37107CB-DA39-CCE8-5494-013214EF9DF0}"/>
              </a:ext>
            </a:extLst>
          </p:cNvPr>
          <p:cNvSpPr>
            <a:spLocks noGrp="1"/>
          </p:cNvSpPr>
          <p:nvPr>
            <p:ph type="body" sz="quarter" idx="13"/>
          </p:nvPr>
        </p:nvSpPr>
        <p:spPr/>
        <p:txBody>
          <a:bodyPr/>
          <a:lstStyle/>
          <a:p>
            <a:r>
              <a:rPr lang="en-US" dirty="0"/>
              <a:t>Amount of data in businesses that is unstructured</a:t>
            </a:r>
          </a:p>
          <a:p>
            <a:endParaRPr lang="en-US" dirty="0"/>
          </a:p>
        </p:txBody>
      </p:sp>
      <p:sp>
        <p:nvSpPr>
          <p:cNvPr id="5" name="Text Placeholder 4">
            <a:extLst>
              <a:ext uri="{FF2B5EF4-FFF2-40B4-BE49-F238E27FC236}">
                <a16:creationId xmlns:a16="http://schemas.microsoft.com/office/drawing/2014/main" id="{7181173D-8AFE-C051-0F9C-239284C1F315}"/>
              </a:ext>
            </a:extLst>
          </p:cNvPr>
          <p:cNvSpPr>
            <a:spLocks noGrp="1"/>
          </p:cNvSpPr>
          <p:nvPr>
            <p:ph type="body" sz="quarter" idx="14"/>
          </p:nvPr>
        </p:nvSpPr>
        <p:spPr/>
        <p:txBody>
          <a:bodyPr/>
          <a:lstStyle/>
          <a:p>
            <a:r>
              <a:rPr lang="en-US" dirty="0"/>
              <a:t>Of professionals say their companies struggle with efficient processing of unstructured data</a:t>
            </a:r>
          </a:p>
          <a:p>
            <a:endParaRPr lang="en-US" dirty="0"/>
          </a:p>
        </p:txBody>
      </p:sp>
      <p:sp>
        <p:nvSpPr>
          <p:cNvPr id="6" name="Text Placeholder 5">
            <a:extLst>
              <a:ext uri="{FF2B5EF4-FFF2-40B4-BE49-F238E27FC236}">
                <a16:creationId xmlns:a16="http://schemas.microsoft.com/office/drawing/2014/main" id="{2ACAFA48-B627-B3A5-F254-A07CD624DA6A}"/>
              </a:ext>
            </a:extLst>
          </p:cNvPr>
          <p:cNvSpPr>
            <a:spLocks noGrp="1"/>
          </p:cNvSpPr>
          <p:nvPr>
            <p:ph type="body" sz="quarter" idx="15"/>
          </p:nvPr>
        </p:nvSpPr>
        <p:spPr/>
        <p:txBody>
          <a:bodyPr/>
          <a:lstStyle/>
          <a:p>
            <a:r>
              <a:rPr lang="en-US" dirty="0"/>
              <a:t>Of productivity lost per year per information worker</a:t>
            </a:r>
          </a:p>
          <a:p>
            <a:endParaRPr lang="en-US" dirty="0"/>
          </a:p>
        </p:txBody>
      </p:sp>
      <p:sp>
        <p:nvSpPr>
          <p:cNvPr id="7" name="Text Placeholder 6">
            <a:extLst>
              <a:ext uri="{FF2B5EF4-FFF2-40B4-BE49-F238E27FC236}">
                <a16:creationId xmlns:a16="http://schemas.microsoft.com/office/drawing/2014/main" id="{9656AFF6-5FFC-2023-D3C8-A77C0E146D67}"/>
              </a:ext>
            </a:extLst>
          </p:cNvPr>
          <p:cNvSpPr>
            <a:spLocks noGrp="1"/>
          </p:cNvSpPr>
          <p:nvPr>
            <p:ph type="body" sz="quarter" idx="16"/>
          </p:nvPr>
        </p:nvSpPr>
        <p:spPr>
          <a:xfrm>
            <a:off x="587259" y="2720566"/>
            <a:ext cx="3499013" cy="677108"/>
          </a:xfrm>
        </p:spPr>
        <p:txBody>
          <a:bodyPr/>
          <a:lstStyle/>
          <a:p>
            <a:r>
              <a:rPr lang="en-US" sz="4400" dirty="0"/>
              <a:t>80%</a:t>
            </a:r>
          </a:p>
        </p:txBody>
      </p:sp>
      <p:sp>
        <p:nvSpPr>
          <p:cNvPr id="8" name="Text Placeholder 7">
            <a:extLst>
              <a:ext uri="{FF2B5EF4-FFF2-40B4-BE49-F238E27FC236}">
                <a16:creationId xmlns:a16="http://schemas.microsoft.com/office/drawing/2014/main" id="{858728E8-E694-5317-9895-72E5E85DA8B8}"/>
              </a:ext>
            </a:extLst>
          </p:cNvPr>
          <p:cNvSpPr>
            <a:spLocks noGrp="1"/>
          </p:cNvSpPr>
          <p:nvPr>
            <p:ph type="body" sz="quarter" idx="17"/>
          </p:nvPr>
        </p:nvSpPr>
        <p:spPr>
          <a:xfrm>
            <a:off x="4346996" y="2659011"/>
            <a:ext cx="3499013" cy="677108"/>
          </a:xfrm>
        </p:spPr>
        <p:txBody>
          <a:bodyPr/>
          <a:lstStyle/>
          <a:p>
            <a:r>
              <a:rPr lang="en-US" sz="4400" dirty="0"/>
              <a:t>82%</a:t>
            </a:r>
          </a:p>
        </p:txBody>
      </p:sp>
      <p:sp>
        <p:nvSpPr>
          <p:cNvPr id="9" name="Text Placeholder 8">
            <a:extLst>
              <a:ext uri="{FF2B5EF4-FFF2-40B4-BE49-F238E27FC236}">
                <a16:creationId xmlns:a16="http://schemas.microsoft.com/office/drawing/2014/main" id="{B2D8E122-B3E8-353F-0CBB-FF21A5F8EA44}"/>
              </a:ext>
            </a:extLst>
          </p:cNvPr>
          <p:cNvSpPr>
            <a:spLocks noGrp="1"/>
          </p:cNvSpPr>
          <p:nvPr>
            <p:ph type="body" sz="quarter" idx="18"/>
          </p:nvPr>
        </p:nvSpPr>
        <p:spPr>
          <a:xfrm>
            <a:off x="8105728" y="2659011"/>
            <a:ext cx="3499013" cy="677108"/>
          </a:xfrm>
        </p:spPr>
        <p:txBody>
          <a:bodyPr/>
          <a:lstStyle/>
          <a:p>
            <a:r>
              <a:rPr lang="en-US" sz="4400" dirty="0"/>
              <a:t>$14 K</a:t>
            </a:r>
          </a:p>
        </p:txBody>
      </p:sp>
      <p:pic>
        <p:nvPicPr>
          <p:cNvPr id="10" name="Graphic 4" descr="Icon of a box with connected dots and lines">
            <a:extLst>
              <a:ext uri="{FF2B5EF4-FFF2-40B4-BE49-F238E27FC236}">
                <a16:creationId xmlns:a16="http://schemas.microsoft.com/office/drawing/2014/main" id="{B52044C2-9A95-2FE6-7534-0993CDA1D4C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08701" y="1904147"/>
            <a:ext cx="495921" cy="549055"/>
          </a:xfrm>
          <a:prstGeom prst="rect">
            <a:avLst/>
          </a:prstGeom>
        </p:spPr>
      </p:pic>
      <p:pic>
        <p:nvPicPr>
          <p:cNvPr id="11" name="Graphic 10" descr="Icon of a speaking bubble with people's faces">
            <a:extLst>
              <a:ext uri="{FF2B5EF4-FFF2-40B4-BE49-F238E27FC236}">
                <a16:creationId xmlns:a16="http://schemas.microsoft.com/office/drawing/2014/main" id="{53D1E0B3-1D4E-E491-DA01-6DFB725A620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613902" y="1953723"/>
            <a:ext cx="495920" cy="499479"/>
          </a:xfrm>
          <a:prstGeom prst="rect">
            <a:avLst/>
          </a:prstGeom>
        </p:spPr>
      </p:pic>
      <p:pic>
        <p:nvPicPr>
          <p:cNvPr id="14" name="Graphic 13" descr="Icon of a wrench and screwdriver">
            <a:extLst>
              <a:ext uri="{FF2B5EF4-FFF2-40B4-BE49-F238E27FC236}">
                <a16:creationId xmlns:a16="http://schemas.microsoft.com/office/drawing/2014/main" id="{B4EB7022-4931-8F1B-E6AF-5796A187BFA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353688" y="1955263"/>
            <a:ext cx="495920" cy="471526"/>
          </a:xfrm>
          <a:prstGeom prst="rect">
            <a:avLst/>
          </a:prstGeom>
        </p:spPr>
      </p:pic>
    </p:spTree>
    <p:extLst>
      <p:ext uri="{BB962C8B-B14F-4D97-AF65-F5344CB8AC3E}">
        <p14:creationId xmlns:p14="http://schemas.microsoft.com/office/powerpoint/2010/main" val="3078036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3A339-2014-49FB-9A97-B02EF52DE11E}"/>
              </a:ext>
            </a:extLst>
          </p:cNvPr>
          <p:cNvSpPr>
            <a:spLocks noGrp="1"/>
          </p:cNvSpPr>
          <p:nvPr>
            <p:ph type="title"/>
          </p:nvPr>
        </p:nvSpPr>
        <p:spPr/>
        <p:txBody>
          <a:bodyPr/>
          <a:lstStyle/>
          <a:p>
            <a:r>
              <a:rPr lang="en-US" dirty="0"/>
              <a:t>Common applications of cognitive search</a:t>
            </a:r>
          </a:p>
        </p:txBody>
      </p:sp>
      <p:sp>
        <p:nvSpPr>
          <p:cNvPr id="5" name="TextBox 4">
            <a:extLst>
              <a:ext uri="{FF2B5EF4-FFF2-40B4-BE49-F238E27FC236}">
                <a16:creationId xmlns:a16="http://schemas.microsoft.com/office/drawing/2014/main" id="{7F57A41F-E4FD-4BB9-9CB3-05E08E4D9E41}"/>
              </a:ext>
            </a:extLst>
          </p:cNvPr>
          <p:cNvSpPr txBox="1"/>
          <p:nvPr/>
        </p:nvSpPr>
        <p:spPr>
          <a:xfrm>
            <a:off x="206146" y="1385477"/>
            <a:ext cx="2866384" cy="55399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243A5E"/>
                </a:solidFill>
                <a:effectLst/>
                <a:uLnTx/>
                <a:uFillTx/>
                <a:latin typeface="Segoe UI Semibold"/>
                <a:ea typeface="+mn-ea"/>
                <a:cs typeface="+mn-cs"/>
              </a:rPr>
              <a:t>Enterprise Search</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243A5E"/>
                </a:solidFill>
                <a:effectLst/>
                <a:uLnTx/>
                <a:uFillTx/>
                <a:latin typeface="Segoe UI Semibold"/>
                <a:ea typeface="+mn-ea"/>
                <a:cs typeface="+mn-cs"/>
              </a:rPr>
              <a:t>(Find the right document)</a:t>
            </a:r>
          </a:p>
        </p:txBody>
      </p:sp>
      <p:sp>
        <p:nvSpPr>
          <p:cNvPr id="9" name="TextBox 8">
            <a:extLst>
              <a:ext uri="{FF2B5EF4-FFF2-40B4-BE49-F238E27FC236}">
                <a16:creationId xmlns:a16="http://schemas.microsoft.com/office/drawing/2014/main" id="{7E01C075-8F0F-44BA-B7FC-FEFD43BA7DDB}"/>
              </a:ext>
            </a:extLst>
          </p:cNvPr>
          <p:cNvSpPr txBox="1"/>
          <p:nvPr/>
        </p:nvSpPr>
        <p:spPr>
          <a:xfrm>
            <a:off x="308011" y="4418833"/>
            <a:ext cx="2466037" cy="1677382"/>
          </a:xfrm>
          <a:prstGeom prst="rect">
            <a:avLst/>
          </a:prstGeom>
          <a:noFill/>
        </p:spPr>
        <p:txBody>
          <a:bodyPr wrap="square" lIns="0" tIns="0" rIns="0" bIns="0"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rPr>
              <a:t>Find the correct document from a large repository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rPr>
              <a:t>Increase your teams’ productivity</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rPr>
              <a:t>Enrich documents with AI: classification, Entity extraction, OCR, </a:t>
            </a:r>
            <a:r>
              <a:rPr kumimoji="0" lang="en-US" sz="1400" b="0" i="0" u="none" strike="noStrike" kern="1200" cap="none" spc="0" normalizeH="0" baseline="0" noProof="0" dirty="0" err="1">
                <a:ln>
                  <a:noFill/>
                </a:ln>
                <a:gradFill>
                  <a:gsLst>
                    <a:gs pos="2917">
                      <a:srgbClr val="000000"/>
                    </a:gs>
                    <a:gs pos="30000">
                      <a:srgbClr val="000000"/>
                    </a:gs>
                  </a:gsLst>
                  <a:lin ang="5400000" scaled="0"/>
                </a:gradFill>
                <a:effectLst/>
                <a:uLnTx/>
                <a:uFillTx/>
                <a:latin typeface="Segoe UI Semibold"/>
                <a:ea typeface="+mn-ea"/>
                <a:cs typeface="+mn-cs"/>
              </a:rPr>
              <a:t>etc</a:t>
            </a:r>
            <a:endParaRPr kumimoji="0" lang="en-US" sz="1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endParaRPr>
          </a:p>
        </p:txBody>
      </p:sp>
      <p:sp>
        <p:nvSpPr>
          <p:cNvPr id="11" name="TextBox 10">
            <a:extLst>
              <a:ext uri="{FF2B5EF4-FFF2-40B4-BE49-F238E27FC236}">
                <a16:creationId xmlns:a16="http://schemas.microsoft.com/office/drawing/2014/main" id="{188BDBD1-CDD4-4084-89B0-C948505D10BF}"/>
              </a:ext>
            </a:extLst>
          </p:cNvPr>
          <p:cNvSpPr txBox="1"/>
          <p:nvPr/>
        </p:nvSpPr>
        <p:spPr>
          <a:xfrm>
            <a:off x="3615802" y="1385477"/>
            <a:ext cx="2410367" cy="55399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243A5E"/>
                </a:solidFill>
                <a:effectLst/>
                <a:uLnTx/>
                <a:uFillTx/>
                <a:latin typeface="Segoe UI Semibold"/>
                <a:ea typeface="+mn-ea"/>
                <a:cs typeface="+mn-cs"/>
              </a:rPr>
              <a:t>Knowledge Mining</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243A5E"/>
                </a:solidFill>
                <a:effectLst/>
                <a:uLnTx/>
                <a:uFillTx/>
                <a:latin typeface="Segoe UI Semibold"/>
                <a:ea typeface="+mn-ea"/>
                <a:cs typeface="+mn-cs"/>
              </a:rPr>
              <a:t>(Find the right content)</a:t>
            </a:r>
          </a:p>
        </p:txBody>
      </p:sp>
      <p:sp>
        <p:nvSpPr>
          <p:cNvPr id="13" name="TextBox 12">
            <a:extLst>
              <a:ext uri="{FF2B5EF4-FFF2-40B4-BE49-F238E27FC236}">
                <a16:creationId xmlns:a16="http://schemas.microsoft.com/office/drawing/2014/main" id="{F54EF0EA-AA7E-43B4-AEC2-8D85140B3E61}"/>
              </a:ext>
            </a:extLst>
          </p:cNvPr>
          <p:cNvSpPr txBox="1"/>
          <p:nvPr/>
        </p:nvSpPr>
        <p:spPr>
          <a:xfrm>
            <a:off x="3615802" y="4418832"/>
            <a:ext cx="2466037" cy="2000548"/>
          </a:xfrm>
          <a:prstGeom prst="rect">
            <a:avLst/>
          </a:prstGeom>
          <a:noFill/>
        </p:spPr>
        <p:txBody>
          <a:bodyPr wrap="square" lIns="0" tIns="0" rIns="0" bIns="0"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rPr>
              <a:t>Find answers to questions in natural language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Find </a:t>
            </a:r>
            <a:r>
              <a:rPr kumimoji="0" lang="en-US" sz="1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rPr>
              <a:t>relevant knowledge within large corpus of text </a:t>
            </a:r>
            <a:r>
              <a:rPr kumimoji="0" lang="en-US" sz="14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using Semantic </a:t>
            </a:r>
            <a:r>
              <a:rPr kumimoji="0" lang="en-US" sz="1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rPr>
              <a:t>expansion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rPr>
              <a:t>Find the right paragraphs within text corpus to answer specific questions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endParaRPr>
          </a:p>
        </p:txBody>
      </p:sp>
      <p:sp>
        <p:nvSpPr>
          <p:cNvPr id="15" name="TextBox 14">
            <a:extLst>
              <a:ext uri="{FF2B5EF4-FFF2-40B4-BE49-F238E27FC236}">
                <a16:creationId xmlns:a16="http://schemas.microsoft.com/office/drawing/2014/main" id="{11027FF2-9D7A-4650-8A93-BEED488E00E7}"/>
              </a:ext>
            </a:extLst>
          </p:cNvPr>
          <p:cNvSpPr txBox="1"/>
          <p:nvPr/>
        </p:nvSpPr>
        <p:spPr>
          <a:xfrm>
            <a:off x="6583257" y="1385477"/>
            <a:ext cx="2648444" cy="55399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243A5E"/>
                </a:solidFill>
                <a:effectLst/>
                <a:uLnTx/>
                <a:uFillTx/>
                <a:latin typeface="Segoe UI Semibold"/>
                <a:ea typeface="+mn-ea"/>
                <a:cs typeface="+mn-cs"/>
              </a:rPr>
              <a:t>Document Intelligence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243A5E"/>
                </a:solidFill>
                <a:effectLst/>
                <a:uLnTx/>
                <a:uFillTx/>
                <a:latin typeface="Segoe UI Semibold"/>
                <a:ea typeface="+mn-ea"/>
                <a:cs typeface="+mn-cs"/>
              </a:rPr>
              <a:t>(Digitize assets)</a:t>
            </a:r>
          </a:p>
        </p:txBody>
      </p:sp>
      <p:sp>
        <p:nvSpPr>
          <p:cNvPr id="17" name="TextBox 16">
            <a:extLst>
              <a:ext uri="{FF2B5EF4-FFF2-40B4-BE49-F238E27FC236}">
                <a16:creationId xmlns:a16="http://schemas.microsoft.com/office/drawing/2014/main" id="{D6D25FCE-38AD-4057-8F8E-35480001FE09}"/>
              </a:ext>
            </a:extLst>
          </p:cNvPr>
          <p:cNvSpPr txBox="1"/>
          <p:nvPr/>
        </p:nvSpPr>
        <p:spPr>
          <a:xfrm>
            <a:off x="6872265" y="4452787"/>
            <a:ext cx="2265863" cy="1938992"/>
          </a:xfrm>
          <a:prstGeom prst="rect">
            <a:avLst/>
          </a:prstGeom>
          <a:noFill/>
        </p:spPr>
        <p:txBody>
          <a:bodyPr wrap="square" lIns="0" tIns="0" rIns="0" bIns="0" rtlCol="0">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rPr>
              <a:t>Index structured documents such as contracts, invoices, sales orders, </a:t>
            </a:r>
            <a:r>
              <a:rPr kumimoji="0" lang="en-US" sz="1400" b="0" i="0" u="none" strike="noStrike" kern="1200" cap="none" spc="0" normalizeH="0" baseline="0" noProof="0" dirty="0" err="1">
                <a:ln>
                  <a:noFill/>
                </a:ln>
                <a:gradFill>
                  <a:gsLst>
                    <a:gs pos="2917">
                      <a:srgbClr val="000000"/>
                    </a:gs>
                    <a:gs pos="30000">
                      <a:srgbClr val="000000"/>
                    </a:gs>
                  </a:gsLst>
                  <a:lin ang="5400000" scaled="0"/>
                </a:gradFill>
                <a:effectLst/>
                <a:uLnTx/>
                <a:uFillTx/>
                <a:latin typeface="Segoe UI Semibold"/>
                <a:ea typeface="+mn-ea"/>
                <a:cs typeface="+mn-cs"/>
              </a:rPr>
              <a:t>etc</a:t>
            </a:r>
            <a:endParaRPr kumimoji="0" lang="en-US" sz="1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rPr>
              <a:t>Extract important entities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rPr>
              <a:t>Find the relevant document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rPr>
              <a:t>Find </a:t>
            </a:r>
            <a:r>
              <a:rPr kumimoji="0" lang="en-US" sz="14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the right </a:t>
            </a:r>
            <a:r>
              <a:rPr kumimoji="0" lang="en-US" sz="1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rPr>
              <a:t>information within documents</a:t>
            </a:r>
            <a:endParaRPr kumimoji="0" lang="en-US" sz="11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endParaRPr>
          </a:p>
        </p:txBody>
      </p:sp>
      <p:grpSp>
        <p:nvGrpSpPr>
          <p:cNvPr id="4" name="Group 3">
            <a:extLst>
              <a:ext uri="{FF2B5EF4-FFF2-40B4-BE49-F238E27FC236}">
                <a16:creationId xmlns:a16="http://schemas.microsoft.com/office/drawing/2014/main" id="{14D321EC-7CDC-4648-9936-D0FA5F2B8639}"/>
              </a:ext>
              <a:ext uri="{C183D7F6-B498-43B3-948B-1728B52AA6E4}">
                <adec:decorative xmlns:adec="http://schemas.microsoft.com/office/drawing/2017/decorative" val="1"/>
              </a:ext>
            </a:extLst>
          </p:cNvPr>
          <p:cNvGrpSpPr/>
          <p:nvPr/>
        </p:nvGrpSpPr>
        <p:grpSpPr>
          <a:xfrm>
            <a:off x="9428278" y="1385477"/>
            <a:ext cx="2598695" cy="4972348"/>
            <a:chOff x="203727" y="1643895"/>
            <a:chExt cx="2598695" cy="4972348"/>
          </a:xfrm>
        </p:grpSpPr>
        <p:sp>
          <p:nvSpPr>
            <p:cNvPr id="3" name="TextBox 2">
              <a:extLst>
                <a:ext uri="{FF2B5EF4-FFF2-40B4-BE49-F238E27FC236}">
                  <a16:creationId xmlns:a16="http://schemas.microsoft.com/office/drawing/2014/main" id="{075C18FE-827C-4E6C-963E-028BF3D09200}"/>
                </a:ext>
              </a:extLst>
            </p:cNvPr>
            <p:cNvSpPr txBox="1"/>
            <p:nvPr/>
          </p:nvSpPr>
          <p:spPr>
            <a:xfrm>
              <a:off x="203727" y="1643895"/>
              <a:ext cx="2487357" cy="80021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243A5E"/>
                  </a:solidFill>
                  <a:effectLst/>
                  <a:uLnTx/>
                  <a:uFillTx/>
                  <a:latin typeface="Segoe UI Semibold"/>
                  <a:ea typeface="+mn-ea"/>
                  <a:cs typeface="+mn-cs"/>
                </a:rPr>
                <a:t>Catalogue Search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243A5E"/>
                  </a:solidFill>
                  <a:effectLst/>
                  <a:uLnTx/>
                  <a:uFillTx/>
                  <a:latin typeface="Segoe UI Semibold"/>
                  <a:ea typeface="+mn-ea"/>
                  <a:cs typeface="+mn-cs"/>
                </a:rPr>
                <a:t>(ecommerce, customer-facing web &amp; mobile apps)</a:t>
              </a:r>
            </a:p>
          </p:txBody>
        </p:sp>
        <p:sp>
          <p:nvSpPr>
            <p:cNvPr id="7" name="TextBox 6">
              <a:extLst>
                <a:ext uri="{FF2B5EF4-FFF2-40B4-BE49-F238E27FC236}">
                  <a16:creationId xmlns:a16="http://schemas.microsoft.com/office/drawing/2014/main" id="{E239B9DF-D95D-40FD-AF64-8AF31F562523}"/>
                </a:ext>
              </a:extLst>
            </p:cNvPr>
            <p:cNvSpPr txBox="1"/>
            <p:nvPr/>
          </p:nvSpPr>
          <p:spPr>
            <a:xfrm>
              <a:off x="336385" y="4677251"/>
              <a:ext cx="2466037" cy="1938992"/>
            </a:xfrm>
            <a:prstGeom prst="rect">
              <a:avLst/>
            </a:prstGeom>
            <a:noFill/>
          </p:spPr>
          <p:txBody>
            <a:bodyPr wrap="square" lIns="0" tIns="0" rIns="0" bIns="0"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rPr>
                <a:t>Increase relevancy of product results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rPr>
                <a:t>Prevent “zero search results”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rPr>
                <a:t>Deliver intelligent product recommendations based on user intent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rPr>
                <a:t>Increase clickthrough and conversion rates</a:t>
              </a:r>
              <a:endParaRPr kumimoji="0" lang="en-US" sz="11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endParaRPr>
            </a:p>
          </p:txBody>
        </p:sp>
        <p:pic>
          <p:nvPicPr>
            <p:cNvPr id="23" name="Picture 22">
              <a:extLst>
                <a:ext uri="{FF2B5EF4-FFF2-40B4-BE49-F238E27FC236}">
                  <a16:creationId xmlns:a16="http://schemas.microsoft.com/office/drawing/2014/main" id="{68470E97-2608-4FD6-9F43-6DDB0FED7A87}"/>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1789" r="1789"/>
            <a:stretch/>
          </p:blipFill>
          <p:spPr>
            <a:xfrm>
              <a:off x="460903" y="2610294"/>
              <a:ext cx="1767522" cy="1803591"/>
            </a:xfrm>
            <a:prstGeom prst="rect">
              <a:avLst/>
            </a:prstGeom>
          </p:spPr>
        </p:pic>
      </p:grpSp>
      <p:pic>
        <p:nvPicPr>
          <p:cNvPr id="25" name="Picture 24">
            <a:extLst>
              <a:ext uri="{FF2B5EF4-FFF2-40B4-BE49-F238E27FC236}">
                <a16:creationId xmlns:a16="http://schemas.microsoft.com/office/drawing/2014/main" id="{59E076FF-4578-4920-8F36-0F491DCBF0E5}"/>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a:stretch/>
        </p:blipFill>
        <p:spPr>
          <a:xfrm>
            <a:off x="6927229" y="2351876"/>
            <a:ext cx="2053076" cy="1803591"/>
          </a:xfrm>
          <a:prstGeom prst="rect">
            <a:avLst/>
          </a:prstGeom>
        </p:spPr>
      </p:pic>
      <p:pic>
        <p:nvPicPr>
          <p:cNvPr id="27" name="Picture 26" descr="Children reading a book">
            <a:extLst>
              <a:ext uri="{FF2B5EF4-FFF2-40B4-BE49-F238E27FC236}">
                <a16:creationId xmlns:a16="http://schemas.microsoft.com/office/drawing/2014/main" id="{9F8432C0-FEE3-453D-8778-8B7B0ABCCDAF}"/>
              </a:ext>
            </a:extLst>
          </p:cNvPr>
          <p:cNvPicPr>
            <a:picLocks noChangeAspect="1"/>
          </p:cNvPicPr>
          <p:nvPr/>
        </p:nvPicPr>
        <p:blipFill>
          <a:blip r:embed="rId6" cstate="print">
            <a:extLst>
              <a:ext uri="{28A0092B-C50C-407E-A947-70E740481C1C}">
                <a14:useLocalDpi xmlns:a14="http://schemas.microsoft.com/office/drawing/2010/main" val="0"/>
              </a:ext>
            </a:extLst>
          </a:blip>
          <a:srcRect l="12061" r="12061"/>
          <a:stretch/>
        </p:blipFill>
        <p:spPr>
          <a:xfrm>
            <a:off x="3732669" y="2351876"/>
            <a:ext cx="2053076" cy="1803593"/>
          </a:xfrm>
          <a:prstGeom prst="rect">
            <a:avLst/>
          </a:prstGeom>
        </p:spPr>
      </p:pic>
      <p:pic>
        <p:nvPicPr>
          <p:cNvPr id="29" name="Picture 28" descr="Colored organizers on shelves">
            <a:extLst>
              <a:ext uri="{FF2B5EF4-FFF2-40B4-BE49-F238E27FC236}">
                <a16:creationId xmlns:a16="http://schemas.microsoft.com/office/drawing/2014/main" id="{3CDE7AC3-A4FF-47E5-BAFF-060A4FA0ACD9}"/>
              </a:ext>
            </a:extLst>
          </p:cNvPr>
          <p:cNvPicPr>
            <a:picLocks noChangeAspect="1"/>
          </p:cNvPicPr>
          <p:nvPr/>
        </p:nvPicPr>
        <p:blipFill>
          <a:blip r:embed="rId7" cstate="print">
            <a:extLst>
              <a:ext uri="{28A0092B-C50C-407E-A947-70E740481C1C}">
                <a14:useLocalDpi xmlns:a14="http://schemas.microsoft.com/office/drawing/2010/main" val="0"/>
              </a:ext>
            </a:extLst>
          </a:blip>
          <a:srcRect l="7201" r="7201"/>
          <a:stretch/>
        </p:blipFill>
        <p:spPr>
          <a:xfrm>
            <a:off x="540669" y="2351876"/>
            <a:ext cx="2285493" cy="1803592"/>
          </a:xfrm>
          <a:prstGeom prst="rect">
            <a:avLst/>
          </a:prstGeom>
        </p:spPr>
      </p:pic>
    </p:spTree>
    <p:extLst>
      <p:ext uri="{BB962C8B-B14F-4D97-AF65-F5344CB8AC3E}">
        <p14:creationId xmlns:p14="http://schemas.microsoft.com/office/powerpoint/2010/main" val="4175019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8AA4AC7-9A9D-C619-69A5-6BB8AD00D918}"/>
              </a:ext>
            </a:extLst>
          </p:cNvPr>
          <p:cNvSpPr>
            <a:spLocks noGrp="1"/>
          </p:cNvSpPr>
          <p:nvPr>
            <p:ph type="title"/>
          </p:nvPr>
        </p:nvSpPr>
        <p:spPr>
          <a:xfrm>
            <a:off x="402733" y="373654"/>
            <a:ext cx="5097486" cy="553998"/>
          </a:xfrm>
        </p:spPr>
        <p:txBody>
          <a:bodyPr/>
          <a:lstStyle/>
          <a:p>
            <a:r>
              <a:rPr lang="en-US" dirty="0"/>
              <a:t>GPT Azure Search Engine</a:t>
            </a:r>
          </a:p>
        </p:txBody>
      </p:sp>
      <p:sp>
        <p:nvSpPr>
          <p:cNvPr id="4" name="Rectangle 3">
            <a:extLst>
              <a:ext uri="{FF2B5EF4-FFF2-40B4-BE49-F238E27FC236}">
                <a16:creationId xmlns:a16="http://schemas.microsoft.com/office/drawing/2014/main" id="{0DDBD095-D7D2-0F1C-5A36-1B67525FF3F2}"/>
              </a:ext>
            </a:extLst>
          </p:cNvPr>
          <p:cNvSpPr/>
          <p:nvPr/>
        </p:nvSpPr>
        <p:spPr bwMode="auto">
          <a:xfrm>
            <a:off x="210228" y="927652"/>
            <a:ext cx="5594224" cy="5121965"/>
          </a:xfrm>
          <a:prstGeom prst="rect">
            <a:avLst/>
          </a:prstGeom>
          <a:ln>
            <a:solidFill>
              <a:schemeClr val="bg1"/>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Your organization needs a search engine that can make sense of all kinds of types of data, stored in different locations, and that can return the links of similar documents, but more importantly, </a:t>
            </a:r>
            <a:r>
              <a:rPr kumimoji="0" lang="en-US" sz="2000" b="1" i="0" u="none" strike="noStrike" kern="1200" cap="none" spc="0" normalizeH="0" baseline="0" noProof="0" dirty="0">
                <a:ln>
                  <a:noFill/>
                </a:ln>
                <a:solidFill>
                  <a:srgbClr val="0078D4"/>
                </a:solidFill>
                <a:effectLst/>
                <a:uLnTx/>
                <a:uFillTx/>
                <a:latin typeface="Segoe UI"/>
                <a:ea typeface="+mn-ea"/>
                <a:cs typeface="+mn-cs"/>
              </a:rPr>
              <a:t>provide the answer to the question</a:t>
            </a:r>
            <a:r>
              <a:rPr kumimoji="0" lang="en-US" sz="2000" b="0" i="0" u="none" strike="noStrike" kern="1200" cap="none" spc="0" normalizeH="0" baseline="0" noProof="0" dirty="0">
                <a:ln>
                  <a:noFill/>
                </a:ln>
                <a:solidFill>
                  <a:srgbClr val="000000"/>
                </a:solidFill>
                <a:effectLst/>
                <a:uLnTx/>
                <a:uFillTx/>
                <a:latin typeface="Segoe UI"/>
                <a:ea typeface="+mn-ea"/>
                <a:cs typeface="+mn-cs"/>
              </a:rPr>
              <a:t>! </a:t>
            </a: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In other words, you want </a:t>
            </a:r>
            <a:r>
              <a:rPr kumimoji="0" lang="en-US" sz="2000" b="1" i="0" u="none" strike="noStrike" kern="1200" cap="none" spc="0" normalizeH="0" baseline="0" noProof="0" dirty="0">
                <a:ln>
                  <a:noFill/>
                </a:ln>
                <a:solidFill>
                  <a:srgbClr val="0078D4"/>
                </a:solidFill>
                <a:effectLst/>
                <a:uLnTx/>
                <a:uFillTx/>
                <a:latin typeface="Segoe UI"/>
                <a:ea typeface="+mn-ea"/>
                <a:cs typeface="+mn-cs"/>
              </a:rPr>
              <a:t>private</a:t>
            </a:r>
            <a:r>
              <a:rPr kumimoji="0" lang="en-US" sz="2000" b="0" i="0" u="none" strike="noStrike" kern="1200" cap="none" spc="0" normalizeH="0" baseline="0" noProof="0" dirty="0">
                <a:ln>
                  <a:noFill/>
                </a:ln>
                <a:solidFill>
                  <a:srgbClr val="0078D4"/>
                </a:solidFill>
                <a:effectLst/>
                <a:uLnTx/>
                <a:uFillTx/>
                <a:latin typeface="Segoe UI"/>
                <a:ea typeface="+mn-ea"/>
                <a:cs typeface="+mn-cs"/>
              </a:rPr>
              <a:t> </a:t>
            </a:r>
            <a:r>
              <a:rPr kumimoji="0" lang="en-US" sz="2000" b="0" i="0" u="none" strike="noStrike" kern="1200" cap="none" spc="0" normalizeH="0" baseline="0" noProof="0" dirty="0">
                <a:ln>
                  <a:noFill/>
                </a:ln>
                <a:solidFill>
                  <a:srgbClr val="000000"/>
                </a:solidFill>
                <a:effectLst/>
                <a:uLnTx/>
                <a:uFillTx/>
                <a:latin typeface="Segoe UI"/>
                <a:ea typeface="+mn-ea"/>
                <a:cs typeface="+mn-cs"/>
              </a:rPr>
              <a:t>and</a:t>
            </a:r>
            <a:r>
              <a:rPr kumimoji="0" lang="en-US" sz="2000" b="0" i="0" u="none" strike="noStrike" kern="1200" cap="none" spc="0" normalizeH="0" baseline="0" noProof="0" dirty="0">
                <a:ln>
                  <a:noFill/>
                </a:ln>
                <a:solidFill>
                  <a:srgbClr val="0078D4"/>
                </a:solidFill>
                <a:effectLst/>
                <a:uLnTx/>
                <a:uFillTx/>
                <a:latin typeface="Segoe UI"/>
                <a:ea typeface="+mn-ea"/>
                <a:cs typeface="+mn-cs"/>
              </a:rPr>
              <a:t> </a:t>
            </a:r>
            <a:r>
              <a:rPr kumimoji="0" lang="en-US" sz="2000" b="1" i="0" u="none" strike="noStrike" kern="1200" cap="none" spc="0" normalizeH="0" baseline="0" noProof="0" dirty="0">
                <a:ln>
                  <a:noFill/>
                </a:ln>
                <a:solidFill>
                  <a:srgbClr val="0078D4"/>
                </a:solidFill>
                <a:effectLst/>
                <a:uLnTx/>
                <a:uFillTx/>
                <a:latin typeface="Segoe UI"/>
                <a:ea typeface="+mn-ea"/>
                <a:cs typeface="+mn-cs"/>
              </a:rPr>
              <a:t>secured</a:t>
            </a:r>
            <a:r>
              <a:rPr kumimoji="0" lang="en-US" sz="2000" b="0" i="0" u="none" strike="noStrike" kern="1200" cap="none" spc="0" normalizeH="0" baseline="0" noProof="0" dirty="0">
                <a:ln>
                  <a:noFill/>
                </a:ln>
                <a:solidFill>
                  <a:srgbClr val="0078D4"/>
                </a:solidFill>
                <a:effectLst/>
                <a:uLnTx/>
                <a:uFillTx/>
                <a:latin typeface="Segoe UI"/>
                <a:ea typeface="+mn-ea"/>
                <a:cs typeface="+mn-cs"/>
              </a:rPr>
              <a:t> </a:t>
            </a:r>
            <a:r>
              <a:rPr kumimoji="0" lang="en-US" sz="2000" b="1" i="0" u="none" strike="noStrike" kern="1200" cap="none" spc="0" normalizeH="0" baseline="0" noProof="0" dirty="0" err="1">
                <a:ln>
                  <a:noFill/>
                </a:ln>
                <a:solidFill>
                  <a:srgbClr val="0078D4"/>
                </a:solidFill>
                <a:effectLst/>
                <a:uLnTx/>
                <a:uFillTx/>
                <a:latin typeface="Segoe UI"/>
                <a:ea typeface="+mn-ea"/>
                <a:cs typeface="+mn-cs"/>
              </a:rPr>
              <a:t>ChatGPT</a:t>
            </a:r>
            <a:r>
              <a:rPr kumimoji="0" lang="en-US" sz="2000" b="0" i="0" u="none" strike="noStrike" kern="1200" cap="none" spc="0" normalizeH="0" baseline="0" noProof="0" dirty="0">
                <a:ln>
                  <a:noFill/>
                </a:ln>
                <a:solidFill>
                  <a:srgbClr val="000000"/>
                </a:solidFill>
                <a:effectLst/>
                <a:uLnTx/>
                <a:uFillTx/>
                <a:latin typeface="Segoe UI"/>
                <a:ea typeface="+mn-ea"/>
                <a:cs typeface="+mn-cs"/>
              </a:rPr>
              <a:t> for your organization that can interpret, comprehend, and answer questions about your business.</a:t>
            </a:r>
          </a:p>
        </p:txBody>
      </p:sp>
    </p:spTree>
    <p:extLst>
      <p:ext uri="{BB962C8B-B14F-4D97-AF65-F5344CB8AC3E}">
        <p14:creationId xmlns:p14="http://schemas.microsoft.com/office/powerpoint/2010/main" val="4153262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781FFA80-8639-40E9-85F9-36E7F37E7695}"/>
              </a:ext>
            </a:extLst>
          </p:cNvPr>
          <p:cNvSpPr>
            <a:spLocks noGrp="1"/>
          </p:cNvSpPr>
          <p:nvPr>
            <p:ph type="title"/>
          </p:nvPr>
        </p:nvSpPr>
        <p:spPr/>
        <p:txBody>
          <a:bodyPr>
            <a:normAutofit fontScale="90000"/>
          </a:bodyPr>
          <a:lstStyle/>
          <a:p>
            <a:r>
              <a:rPr lang="en-US" sz="3600" dirty="0"/>
              <a:t>The GPT Azure Search Engine Accelerator</a:t>
            </a:r>
          </a:p>
        </p:txBody>
      </p:sp>
      <p:sp>
        <p:nvSpPr>
          <p:cNvPr id="227" name="Rectangle 226">
            <a:extLst>
              <a:ext uri="{FF2B5EF4-FFF2-40B4-BE49-F238E27FC236}">
                <a16:creationId xmlns:a16="http://schemas.microsoft.com/office/drawing/2014/main" id="{CE956E07-736D-4FAA-81CD-1D66008EF4E9}"/>
              </a:ext>
            </a:extLst>
          </p:cNvPr>
          <p:cNvSpPr>
            <a:spLocks/>
          </p:cNvSpPr>
          <p:nvPr/>
        </p:nvSpPr>
        <p:spPr>
          <a:xfrm>
            <a:off x="6701940" y="1302385"/>
            <a:ext cx="5029200" cy="2008348"/>
          </a:xfrm>
          <a:prstGeom prst="rect">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Segoe UI"/>
              <a:ea typeface="+mn-ea"/>
              <a:cs typeface="+mn-cs"/>
            </a:endParaRPr>
          </a:p>
        </p:txBody>
      </p:sp>
      <p:sp>
        <p:nvSpPr>
          <p:cNvPr id="1458" name="Rectangle 1457">
            <a:extLst>
              <a:ext uri="{FF2B5EF4-FFF2-40B4-BE49-F238E27FC236}">
                <a16:creationId xmlns:a16="http://schemas.microsoft.com/office/drawing/2014/main" id="{856756C3-8A93-48F6-86A6-FAEADFB4A34E}"/>
              </a:ext>
            </a:extLst>
          </p:cNvPr>
          <p:cNvSpPr>
            <a:spLocks/>
          </p:cNvSpPr>
          <p:nvPr/>
        </p:nvSpPr>
        <p:spPr>
          <a:xfrm>
            <a:off x="6701941" y="3738682"/>
            <a:ext cx="5029200" cy="2008348"/>
          </a:xfrm>
          <a:prstGeom prst="rect">
            <a:avLst/>
          </a:prstGeom>
          <a:noFill/>
          <a:ln w="6350">
            <a:solidFill>
              <a:srgbClr val="D9D9D9"/>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Segoe UI"/>
              <a:ea typeface="+mn-ea"/>
              <a:cs typeface="+mn-cs"/>
            </a:endParaRPr>
          </a:p>
        </p:txBody>
      </p:sp>
      <p:grpSp>
        <p:nvGrpSpPr>
          <p:cNvPr id="418" name="Group 417">
            <a:extLst>
              <a:ext uri="{FF2B5EF4-FFF2-40B4-BE49-F238E27FC236}">
                <a16:creationId xmlns:a16="http://schemas.microsoft.com/office/drawing/2014/main" id="{AFEF35CA-1258-4A0F-AF25-06B823090E77}"/>
              </a:ext>
            </a:extLst>
          </p:cNvPr>
          <p:cNvGrpSpPr/>
          <p:nvPr/>
        </p:nvGrpSpPr>
        <p:grpSpPr>
          <a:xfrm>
            <a:off x="6917116" y="1415896"/>
            <a:ext cx="692838" cy="759097"/>
            <a:chOff x="7267920" y="1309804"/>
            <a:chExt cx="797884" cy="874189"/>
          </a:xfrm>
        </p:grpSpPr>
        <p:sp>
          <p:nvSpPr>
            <p:cNvPr id="1385" name="Hexagon 1384">
              <a:extLst>
                <a:ext uri="{FF2B5EF4-FFF2-40B4-BE49-F238E27FC236}">
                  <a16:creationId xmlns:a16="http://schemas.microsoft.com/office/drawing/2014/main" id="{C327594E-79A2-4CCE-B7BC-D4BB464A35BA}"/>
                </a:ext>
              </a:extLst>
            </p:cNvPr>
            <p:cNvSpPr/>
            <p:nvPr/>
          </p:nvSpPr>
          <p:spPr>
            <a:xfrm rot="16200000" flipH="1">
              <a:off x="7380332" y="1360584"/>
              <a:ext cx="736252" cy="634692"/>
            </a:xfrm>
            <a:prstGeom prst="hex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sp>
          <p:nvSpPr>
            <p:cNvPr id="1386" name="Hexagon 1385">
              <a:extLst>
                <a:ext uri="{FF2B5EF4-FFF2-40B4-BE49-F238E27FC236}">
                  <a16:creationId xmlns:a16="http://schemas.microsoft.com/office/drawing/2014/main" id="{142F51F3-B2BB-4C02-8574-9A0FD42ED17A}"/>
                </a:ext>
              </a:extLst>
            </p:cNvPr>
            <p:cNvSpPr/>
            <p:nvPr/>
          </p:nvSpPr>
          <p:spPr>
            <a:xfrm rot="16200000" flipH="1">
              <a:off x="7211690" y="1424879"/>
              <a:ext cx="815344" cy="702884"/>
            </a:xfrm>
            <a:prstGeom prst="hexagon">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pic>
          <p:nvPicPr>
            <p:cNvPr id="1378" name="Graphic 1377" descr="Icon of a speaking bubble with people's faces">
              <a:extLst>
                <a:ext uri="{FF2B5EF4-FFF2-40B4-BE49-F238E27FC236}">
                  <a16:creationId xmlns:a16="http://schemas.microsoft.com/office/drawing/2014/main" id="{9133BAE6-19F4-438E-A0A9-B33CB0EB3AE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399008" y="1554386"/>
              <a:ext cx="440708" cy="443870"/>
            </a:xfrm>
            <a:prstGeom prst="rect">
              <a:avLst/>
            </a:prstGeom>
          </p:spPr>
        </p:pic>
      </p:grpSp>
      <p:sp>
        <p:nvSpPr>
          <p:cNvPr id="1374" name="TextBox 1373">
            <a:extLst>
              <a:ext uri="{FF2B5EF4-FFF2-40B4-BE49-F238E27FC236}">
                <a16:creationId xmlns:a16="http://schemas.microsoft.com/office/drawing/2014/main" id="{4CA55082-23D6-452B-9FE4-F1CF6507CECE}"/>
              </a:ext>
            </a:extLst>
          </p:cNvPr>
          <p:cNvSpPr txBox="1"/>
          <p:nvPr/>
        </p:nvSpPr>
        <p:spPr>
          <a:xfrm>
            <a:off x="7825973" y="1380133"/>
            <a:ext cx="3364703" cy="307777"/>
          </a:xfrm>
          <a:prstGeom prst="rect">
            <a:avLst/>
          </a:prstGeom>
          <a:noFill/>
        </p:spPr>
        <p:txBody>
          <a:bodyPr wrap="square" lIns="0" tIns="0" rIns="0" bIns="0" rtlCol="0" anchor="ctr">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chemeClr val="accent1"/>
                </a:solidFill>
                <a:effectLst/>
                <a:uLnTx/>
                <a:uFillTx/>
                <a:latin typeface="Segoe UI Semibold"/>
                <a:ea typeface="+mn-ea"/>
                <a:cs typeface="Segoe UI Semibold" panose="020B0502040204020203" pitchFamily="34" charset="0"/>
              </a:rPr>
              <a:t>Azure OpenAI &amp; </a:t>
            </a:r>
            <a:r>
              <a:rPr kumimoji="0" lang="en-US" sz="2000" b="0" i="0" u="none" strike="noStrike" kern="1200" cap="none" spc="0" normalizeH="0" baseline="0" noProof="0" dirty="0" err="1">
                <a:ln>
                  <a:noFill/>
                </a:ln>
                <a:solidFill>
                  <a:schemeClr val="accent1"/>
                </a:solidFill>
                <a:effectLst/>
                <a:uLnTx/>
                <a:uFillTx/>
                <a:latin typeface="Segoe UI Semibold"/>
                <a:ea typeface="+mn-ea"/>
                <a:cs typeface="Segoe UI Semibold" panose="020B0502040204020203" pitchFamily="34" charset="0"/>
              </a:rPr>
              <a:t>ChatGPT</a:t>
            </a:r>
            <a:endParaRPr kumimoji="0" lang="en-US" sz="2000" b="0" i="0" u="none" strike="noStrike" kern="1200" cap="none" spc="0" normalizeH="0" baseline="0" noProof="0" dirty="0">
              <a:ln>
                <a:noFill/>
              </a:ln>
              <a:solidFill>
                <a:schemeClr val="accent1"/>
              </a:solidFill>
              <a:effectLst/>
              <a:uLnTx/>
              <a:uFillTx/>
              <a:latin typeface="Segoe UI Semibold"/>
              <a:ea typeface="+mn-ea"/>
              <a:cs typeface="Segoe UI Semibold" panose="020B0502040204020203" pitchFamily="34" charset="0"/>
            </a:endParaRPr>
          </a:p>
        </p:txBody>
      </p:sp>
      <p:cxnSp>
        <p:nvCxnSpPr>
          <p:cNvPr id="1447" name="Straight Connector 1446">
            <a:extLst>
              <a:ext uri="{FF2B5EF4-FFF2-40B4-BE49-F238E27FC236}">
                <a16:creationId xmlns:a16="http://schemas.microsoft.com/office/drawing/2014/main" id="{F92D3AB9-C95F-4E0F-A7AD-B27518A527DE}"/>
              </a:ext>
            </a:extLst>
          </p:cNvPr>
          <p:cNvCxnSpPr>
            <a:cxnSpLocks/>
          </p:cNvCxnSpPr>
          <p:nvPr/>
        </p:nvCxnSpPr>
        <p:spPr>
          <a:xfrm flipH="1">
            <a:off x="7858959" y="1820639"/>
            <a:ext cx="3364703" cy="0"/>
          </a:xfrm>
          <a:prstGeom prst="line">
            <a:avLst/>
          </a:prstGeom>
          <a:ln w="6350">
            <a:gradFill flip="none" rotWithShape="1">
              <a:gsLst>
                <a:gs pos="0">
                  <a:schemeClr val="tx1">
                    <a:alpha val="0"/>
                  </a:schemeClr>
                </a:gs>
                <a:gs pos="100000">
                  <a:schemeClr val="tx1"/>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477" name="TextBox 476">
            <a:extLst>
              <a:ext uri="{FF2B5EF4-FFF2-40B4-BE49-F238E27FC236}">
                <a16:creationId xmlns:a16="http://schemas.microsoft.com/office/drawing/2014/main" id="{62E68AB6-CF8E-4B23-BA02-5BEDB5326E3E}"/>
              </a:ext>
            </a:extLst>
          </p:cNvPr>
          <p:cNvSpPr txBox="1">
            <a:spLocks/>
          </p:cNvSpPr>
          <p:nvPr/>
        </p:nvSpPr>
        <p:spPr>
          <a:xfrm flipH="1">
            <a:off x="7858959" y="1920352"/>
            <a:ext cx="2549347" cy="914400"/>
          </a:xfrm>
          <a:prstGeom prst="rect">
            <a:avLst/>
          </a:prstGeom>
          <a:noFill/>
        </p:spPr>
        <p:txBody>
          <a:bodyPr wrap="square" lIns="0" tIns="0" rIns="0" bIns="0" rtlCol="0" anchor="t">
            <a:noAutofit/>
          </a:bodyPr>
          <a:lstStyle/>
          <a:p>
            <a:pPr marL="0" marR="0" lvl="0" indent="0" algn="l" defTabSz="914367" rtl="0" eaLnBrk="1" fontAlgn="base" latinLnBrk="0" hangingPunct="1">
              <a:lnSpc>
                <a:spcPct val="100000"/>
              </a:lnSpc>
              <a:spcBef>
                <a:spcPts val="60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egoe UI"/>
                <a:ea typeface="+mn-ea"/>
                <a:cs typeface="+mn-cs"/>
              </a:rPr>
              <a:t>Harness a blend of state-of-the-art Azure OpenAI models to develop your own intelligent search engine and secure </a:t>
            </a:r>
            <a:r>
              <a:rPr kumimoji="0" lang="en-US" sz="1400" b="0" i="0" u="none" strike="noStrike" kern="1200" cap="none" spc="0" normalizeH="0" baseline="0" noProof="0" dirty="0" err="1">
                <a:ln>
                  <a:noFill/>
                </a:ln>
                <a:solidFill>
                  <a:prstClr val="black"/>
                </a:solidFill>
                <a:effectLst/>
                <a:uLnTx/>
                <a:uFillTx/>
                <a:latin typeface="Segoe UI"/>
                <a:ea typeface="+mn-ea"/>
                <a:cs typeface="+mn-cs"/>
              </a:rPr>
              <a:t>ChatGPT</a:t>
            </a:r>
            <a:r>
              <a:rPr kumimoji="0" lang="en-US" sz="1400" b="0" i="0" u="none" strike="noStrike" kern="1200" cap="none" spc="0" normalizeH="0" baseline="0" noProof="0" dirty="0">
                <a:ln>
                  <a:noFill/>
                </a:ln>
                <a:solidFill>
                  <a:prstClr val="black"/>
                </a:solidFill>
                <a:effectLst/>
                <a:uLnTx/>
                <a:uFillTx/>
                <a:latin typeface="Segoe UI"/>
                <a:ea typeface="+mn-ea"/>
                <a:cs typeface="+mn-cs"/>
              </a:rPr>
              <a:t>.</a:t>
            </a:r>
          </a:p>
        </p:txBody>
      </p:sp>
      <p:sp>
        <p:nvSpPr>
          <p:cNvPr id="1416" name="TextBox 1415">
            <a:extLst>
              <a:ext uri="{FF2B5EF4-FFF2-40B4-BE49-F238E27FC236}">
                <a16:creationId xmlns:a16="http://schemas.microsoft.com/office/drawing/2014/main" id="{72E7BEE3-FD0C-4883-88D0-F076FF3012D7}"/>
              </a:ext>
            </a:extLst>
          </p:cNvPr>
          <p:cNvSpPr txBox="1"/>
          <p:nvPr/>
        </p:nvSpPr>
        <p:spPr>
          <a:xfrm>
            <a:off x="7784917" y="3815203"/>
            <a:ext cx="3676418" cy="307777"/>
          </a:xfrm>
          <a:prstGeom prst="rect">
            <a:avLst/>
          </a:prstGeom>
          <a:noFill/>
        </p:spPr>
        <p:txBody>
          <a:bodyPr wrap="square" lIns="0" tIns="0" rIns="0" bIns="0" rtlCol="0" anchor="ctr">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chemeClr val="accent1"/>
                </a:solidFill>
                <a:effectLst/>
                <a:uLnTx/>
                <a:uFillTx/>
                <a:latin typeface="Segoe UI Semibold"/>
                <a:ea typeface="+mn-ea"/>
                <a:cs typeface="Segoe UI Semibold" panose="020B0502040204020203" pitchFamily="34" charset="0"/>
              </a:rPr>
              <a:t>Web Application </a:t>
            </a:r>
          </a:p>
        </p:txBody>
      </p:sp>
      <p:sp>
        <p:nvSpPr>
          <p:cNvPr id="1418" name="TextBox 1417">
            <a:extLst>
              <a:ext uri="{FF2B5EF4-FFF2-40B4-BE49-F238E27FC236}">
                <a16:creationId xmlns:a16="http://schemas.microsoft.com/office/drawing/2014/main" id="{F1868423-6161-400D-B29F-6DB736E64691}"/>
              </a:ext>
            </a:extLst>
          </p:cNvPr>
          <p:cNvSpPr txBox="1">
            <a:spLocks/>
          </p:cNvSpPr>
          <p:nvPr/>
        </p:nvSpPr>
        <p:spPr>
          <a:xfrm>
            <a:off x="7784917" y="4357902"/>
            <a:ext cx="2982836" cy="1292662"/>
          </a:xfrm>
          <a:prstGeom prst="rect">
            <a:avLst/>
          </a:prstGeom>
          <a:noFill/>
        </p:spPr>
        <p:txBody>
          <a:bodyPr wrap="square" lIns="0" tIns="0" rIns="0" bIns="0" rtlCol="0" anchor="t">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egoe UI"/>
                <a:ea typeface="+mn-ea"/>
                <a:cs typeface="Segoe UI" panose="020B0502040204020203" pitchFamily="34" charset="0"/>
              </a:rPr>
              <a:t>Finally, package it all together in an Azure Web Application featuring a user-friendly interface, allowing you to effortlessly search for the information you need within your data.</a:t>
            </a:r>
          </a:p>
        </p:txBody>
      </p:sp>
      <p:cxnSp>
        <p:nvCxnSpPr>
          <p:cNvPr id="1448" name="Straight Connector 1447">
            <a:extLst>
              <a:ext uri="{FF2B5EF4-FFF2-40B4-BE49-F238E27FC236}">
                <a16:creationId xmlns:a16="http://schemas.microsoft.com/office/drawing/2014/main" id="{72A7C948-D9F9-4A93-B159-0D94110B677D}"/>
              </a:ext>
            </a:extLst>
          </p:cNvPr>
          <p:cNvCxnSpPr>
            <a:cxnSpLocks/>
          </p:cNvCxnSpPr>
          <p:nvPr/>
        </p:nvCxnSpPr>
        <p:spPr>
          <a:xfrm flipH="1">
            <a:off x="7784917" y="4234744"/>
            <a:ext cx="3364703" cy="0"/>
          </a:xfrm>
          <a:prstGeom prst="line">
            <a:avLst/>
          </a:prstGeom>
          <a:ln w="6350">
            <a:gradFill flip="none" rotWithShape="1">
              <a:gsLst>
                <a:gs pos="0">
                  <a:schemeClr val="tx1">
                    <a:alpha val="0"/>
                  </a:schemeClr>
                </a:gs>
                <a:gs pos="100000">
                  <a:schemeClr val="tx1"/>
                </a:gs>
              </a:gsLst>
              <a:lin ang="0" scaled="1"/>
              <a:tileRect/>
            </a:gradFill>
          </a:ln>
        </p:spPr>
        <p:style>
          <a:lnRef idx="1">
            <a:schemeClr val="accent1"/>
          </a:lnRef>
          <a:fillRef idx="0">
            <a:schemeClr val="accent1"/>
          </a:fillRef>
          <a:effectRef idx="0">
            <a:schemeClr val="accent1"/>
          </a:effectRef>
          <a:fontRef idx="minor">
            <a:schemeClr val="tx1"/>
          </a:fontRef>
        </p:style>
      </p:cxnSp>
      <p:grpSp>
        <p:nvGrpSpPr>
          <p:cNvPr id="417" name="Group 416">
            <a:extLst>
              <a:ext uri="{FF2B5EF4-FFF2-40B4-BE49-F238E27FC236}">
                <a16:creationId xmlns:a16="http://schemas.microsoft.com/office/drawing/2014/main" id="{6AB18C5B-00B5-4DFC-B508-E1F25A7CA02C}"/>
              </a:ext>
            </a:extLst>
          </p:cNvPr>
          <p:cNvGrpSpPr/>
          <p:nvPr/>
        </p:nvGrpSpPr>
        <p:grpSpPr>
          <a:xfrm>
            <a:off x="6917114" y="4868988"/>
            <a:ext cx="692840" cy="759099"/>
            <a:chOff x="7267916" y="4674008"/>
            <a:chExt cx="797886" cy="874191"/>
          </a:xfrm>
        </p:grpSpPr>
        <p:sp>
          <p:nvSpPr>
            <p:cNvPr id="1387" name="Hexagon 1386">
              <a:extLst>
                <a:ext uri="{FF2B5EF4-FFF2-40B4-BE49-F238E27FC236}">
                  <a16:creationId xmlns:a16="http://schemas.microsoft.com/office/drawing/2014/main" id="{8CE18CCD-7FF7-4E96-B2FA-50A18233C1E5}"/>
                </a:ext>
              </a:extLst>
            </p:cNvPr>
            <p:cNvSpPr/>
            <p:nvPr/>
          </p:nvSpPr>
          <p:spPr>
            <a:xfrm rot="5400000" flipH="1" flipV="1">
              <a:off x="7380330" y="4862727"/>
              <a:ext cx="736252" cy="634692"/>
            </a:xfrm>
            <a:prstGeom prst="hex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sp>
          <p:nvSpPr>
            <p:cNvPr id="1388" name="Hexagon 1387">
              <a:extLst>
                <a:ext uri="{FF2B5EF4-FFF2-40B4-BE49-F238E27FC236}">
                  <a16:creationId xmlns:a16="http://schemas.microsoft.com/office/drawing/2014/main" id="{DCAF91DD-4361-49A8-A24B-59CE4E888EFC}"/>
                </a:ext>
              </a:extLst>
            </p:cNvPr>
            <p:cNvSpPr/>
            <p:nvPr/>
          </p:nvSpPr>
          <p:spPr>
            <a:xfrm rot="5400000" flipH="1" flipV="1">
              <a:off x="7211686" y="4730238"/>
              <a:ext cx="815344" cy="702883"/>
            </a:xfrm>
            <a:prstGeom prst="hexagon">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Segoe UI"/>
                <a:ea typeface="+mn-ea"/>
                <a:cs typeface="+mn-cs"/>
              </a:endParaRPr>
            </a:p>
          </p:txBody>
        </p:sp>
        <p:grpSp>
          <p:nvGrpSpPr>
            <p:cNvPr id="1395" name="Graphic 3" descr="Icon of gears">
              <a:extLst>
                <a:ext uri="{FF2B5EF4-FFF2-40B4-BE49-F238E27FC236}">
                  <a16:creationId xmlns:a16="http://schemas.microsoft.com/office/drawing/2014/main" id="{F4D717DC-13C7-4238-9DE6-A14D95A03FE6}"/>
                </a:ext>
              </a:extLst>
            </p:cNvPr>
            <p:cNvGrpSpPr>
              <a:grpSpLocks noChangeAspect="1"/>
            </p:cNvGrpSpPr>
            <p:nvPr/>
          </p:nvGrpSpPr>
          <p:grpSpPr>
            <a:xfrm>
              <a:off x="7389838" y="4852158"/>
              <a:ext cx="459048" cy="459048"/>
              <a:chOff x="4403186" y="4725820"/>
              <a:chExt cx="398850" cy="398848"/>
            </a:xfrm>
          </p:grpSpPr>
          <p:sp>
            <p:nvSpPr>
              <p:cNvPr id="1396" name="Freeform 5">
                <a:extLst>
                  <a:ext uri="{FF2B5EF4-FFF2-40B4-BE49-F238E27FC236}">
                    <a16:creationId xmlns:a16="http://schemas.microsoft.com/office/drawing/2014/main" id="{4977AF17-062D-4F0E-B7F7-0453E8994207}"/>
                  </a:ext>
                </a:extLst>
              </p:cNvPr>
              <p:cNvSpPr/>
              <p:nvPr/>
            </p:nvSpPr>
            <p:spPr>
              <a:xfrm>
                <a:off x="4403186" y="4725820"/>
                <a:ext cx="398850" cy="398848"/>
              </a:xfrm>
              <a:custGeom>
                <a:avLst/>
                <a:gdLst>
                  <a:gd name="connsiteX0" fmla="*/ 374956 w 398849"/>
                  <a:gd name="connsiteY0" fmla="*/ 221056 h 398849"/>
                  <a:gd name="connsiteX1" fmla="*/ 398849 w 398849"/>
                  <a:gd name="connsiteY1" fmla="*/ 217414 h 398849"/>
                  <a:gd name="connsiteX2" fmla="*/ 398821 w 398849"/>
                  <a:gd name="connsiteY2" fmla="*/ 181160 h 398849"/>
                  <a:gd name="connsiteX3" fmla="*/ 374956 w 398849"/>
                  <a:gd name="connsiteY3" fmla="*/ 177573 h 398849"/>
                  <a:gd name="connsiteX4" fmla="*/ 370293 w 398849"/>
                  <a:gd name="connsiteY4" fmla="*/ 153735 h 398849"/>
                  <a:gd name="connsiteX5" fmla="*/ 391096 w 398849"/>
                  <a:gd name="connsiteY5" fmla="*/ 141402 h 398849"/>
                  <a:gd name="connsiteX6" fmla="*/ 377494 w 398849"/>
                  <a:gd name="connsiteY6" fmla="*/ 107796 h 398849"/>
                  <a:gd name="connsiteX7" fmla="*/ 353987 w 398849"/>
                  <a:gd name="connsiteY7" fmla="*/ 113425 h 398849"/>
                  <a:gd name="connsiteX8" fmla="*/ 338895 w 398849"/>
                  <a:gd name="connsiteY8" fmla="*/ 90580 h 398849"/>
                  <a:gd name="connsiteX9" fmla="*/ 353214 w 398849"/>
                  <a:gd name="connsiteY9" fmla="*/ 71128 h 398849"/>
                  <a:gd name="connsiteX10" fmla="*/ 327555 w 398849"/>
                  <a:gd name="connsiteY10" fmla="*/ 45524 h 398849"/>
                  <a:gd name="connsiteX11" fmla="*/ 308159 w 398849"/>
                  <a:gd name="connsiteY11" fmla="*/ 59844 h 398849"/>
                  <a:gd name="connsiteX12" fmla="*/ 287963 w 398849"/>
                  <a:gd name="connsiteY12" fmla="*/ 46297 h 398849"/>
                  <a:gd name="connsiteX13" fmla="*/ 293950 w 398849"/>
                  <a:gd name="connsiteY13" fmla="*/ 22873 h 398849"/>
                  <a:gd name="connsiteX14" fmla="*/ 260565 w 398849"/>
                  <a:gd name="connsiteY14" fmla="*/ 8746 h 398849"/>
                  <a:gd name="connsiteX15" fmla="*/ 247929 w 398849"/>
                  <a:gd name="connsiteY15" fmla="*/ 29329 h 398849"/>
                  <a:gd name="connsiteX16" fmla="*/ 221083 w 398849"/>
                  <a:gd name="connsiteY16" fmla="*/ 23866 h 398849"/>
                  <a:gd name="connsiteX17" fmla="*/ 217414 w 398849"/>
                  <a:gd name="connsiteY17" fmla="*/ 0 h 398849"/>
                  <a:gd name="connsiteX18" fmla="*/ 181160 w 398849"/>
                  <a:gd name="connsiteY18" fmla="*/ 28 h 398849"/>
                  <a:gd name="connsiteX19" fmla="*/ 177573 w 398849"/>
                  <a:gd name="connsiteY19" fmla="*/ 23893 h 398849"/>
                  <a:gd name="connsiteX20" fmla="*/ 153735 w 398849"/>
                  <a:gd name="connsiteY20" fmla="*/ 28556 h 398849"/>
                  <a:gd name="connsiteX21" fmla="*/ 141402 w 398849"/>
                  <a:gd name="connsiteY21" fmla="*/ 7753 h 398849"/>
                  <a:gd name="connsiteX22" fmla="*/ 107824 w 398849"/>
                  <a:gd name="connsiteY22" fmla="*/ 21383 h 398849"/>
                  <a:gd name="connsiteX23" fmla="*/ 113452 w 398849"/>
                  <a:gd name="connsiteY23" fmla="*/ 44890 h 398849"/>
                  <a:gd name="connsiteX24" fmla="*/ 90607 w 398849"/>
                  <a:gd name="connsiteY24" fmla="*/ 59982 h 398849"/>
                  <a:gd name="connsiteX25" fmla="*/ 71156 w 398849"/>
                  <a:gd name="connsiteY25" fmla="*/ 45662 h 398849"/>
                  <a:gd name="connsiteX26" fmla="*/ 45552 w 398849"/>
                  <a:gd name="connsiteY26" fmla="*/ 71322 h 398849"/>
                  <a:gd name="connsiteX27" fmla="*/ 59872 w 398849"/>
                  <a:gd name="connsiteY27" fmla="*/ 90718 h 398849"/>
                  <a:gd name="connsiteX28" fmla="*/ 46325 w 398849"/>
                  <a:gd name="connsiteY28" fmla="*/ 110914 h 398849"/>
                  <a:gd name="connsiteX29" fmla="*/ 22900 w 398849"/>
                  <a:gd name="connsiteY29" fmla="*/ 104927 h 398849"/>
                  <a:gd name="connsiteX30" fmla="*/ 8774 w 398849"/>
                  <a:gd name="connsiteY30" fmla="*/ 138311 h 398849"/>
                  <a:gd name="connsiteX31" fmla="*/ 29356 w 398849"/>
                  <a:gd name="connsiteY31" fmla="*/ 150948 h 398849"/>
                  <a:gd name="connsiteX32" fmla="*/ 23893 w 398849"/>
                  <a:gd name="connsiteY32" fmla="*/ 177794 h 398849"/>
                  <a:gd name="connsiteX33" fmla="*/ 0 w 398849"/>
                  <a:gd name="connsiteY33" fmla="*/ 181408 h 398849"/>
                  <a:gd name="connsiteX34" fmla="*/ 28 w 398849"/>
                  <a:gd name="connsiteY34" fmla="*/ 217662 h 398849"/>
                  <a:gd name="connsiteX35" fmla="*/ 23893 w 398849"/>
                  <a:gd name="connsiteY35" fmla="*/ 221249 h 398849"/>
                  <a:gd name="connsiteX36" fmla="*/ 28556 w 398849"/>
                  <a:gd name="connsiteY36" fmla="*/ 245087 h 398849"/>
                  <a:gd name="connsiteX37" fmla="*/ 7781 w 398849"/>
                  <a:gd name="connsiteY37" fmla="*/ 257420 h 398849"/>
                  <a:gd name="connsiteX38" fmla="*/ 21383 w 398849"/>
                  <a:gd name="connsiteY38" fmla="*/ 291025 h 398849"/>
                  <a:gd name="connsiteX39" fmla="*/ 44890 w 398849"/>
                  <a:gd name="connsiteY39" fmla="*/ 285397 h 398849"/>
                  <a:gd name="connsiteX40" fmla="*/ 59982 w 398849"/>
                  <a:gd name="connsiteY40" fmla="*/ 308242 h 398849"/>
                  <a:gd name="connsiteX41" fmla="*/ 45662 w 398849"/>
                  <a:gd name="connsiteY41" fmla="*/ 327693 h 398849"/>
                  <a:gd name="connsiteX42" fmla="*/ 71322 w 398849"/>
                  <a:gd name="connsiteY42" fmla="*/ 353297 h 398849"/>
                  <a:gd name="connsiteX43" fmla="*/ 90718 w 398849"/>
                  <a:gd name="connsiteY43" fmla="*/ 338978 h 398849"/>
                  <a:gd name="connsiteX44" fmla="*/ 110914 w 398849"/>
                  <a:gd name="connsiteY44" fmla="*/ 352524 h 398849"/>
                  <a:gd name="connsiteX45" fmla="*/ 104927 w 398849"/>
                  <a:gd name="connsiteY45" fmla="*/ 375949 h 398849"/>
                  <a:gd name="connsiteX46" fmla="*/ 138311 w 398849"/>
                  <a:gd name="connsiteY46" fmla="*/ 390075 h 398849"/>
                  <a:gd name="connsiteX47" fmla="*/ 150948 w 398849"/>
                  <a:gd name="connsiteY47" fmla="*/ 369493 h 398849"/>
                  <a:gd name="connsiteX48" fmla="*/ 177794 w 398849"/>
                  <a:gd name="connsiteY48" fmla="*/ 374956 h 398849"/>
                  <a:gd name="connsiteX49" fmla="*/ 181435 w 398849"/>
                  <a:gd name="connsiteY49" fmla="*/ 398849 h 398849"/>
                  <a:gd name="connsiteX50" fmla="*/ 217689 w 398849"/>
                  <a:gd name="connsiteY50" fmla="*/ 398821 h 398849"/>
                  <a:gd name="connsiteX51" fmla="*/ 221276 w 398849"/>
                  <a:gd name="connsiteY51" fmla="*/ 374956 h 398849"/>
                  <a:gd name="connsiteX52" fmla="*/ 245114 w 398849"/>
                  <a:gd name="connsiteY52" fmla="*/ 370293 h 398849"/>
                  <a:gd name="connsiteX53" fmla="*/ 257447 w 398849"/>
                  <a:gd name="connsiteY53" fmla="*/ 391096 h 398849"/>
                  <a:gd name="connsiteX54" fmla="*/ 291025 w 398849"/>
                  <a:gd name="connsiteY54" fmla="*/ 377494 h 398849"/>
                  <a:gd name="connsiteX55" fmla="*/ 285397 w 398849"/>
                  <a:gd name="connsiteY55" fmla="*/ 353987 h 398849"/>
                  <a:gd name="connsiteX56" fmla="*/ 308242 w 398849"/>
                  <a:gd name="connsiteY56" fmla="*/ 338895 h 398849"/>
                  <a:gd name="connsiteX57" fmla="*/ 327693 w 398849"/>
                  <a:gd name="connsiteY57" fmla="*/ 353214 h 398849"/>
                  <a:gd name="connsiteX58" fmla="*/ 353297 w 398849"/>
                  <a:gd name="connsiteY58" fmla="*/ 327555 h 398849"/>
                  <a:gd name="connsiteX59" fmla="*/ 338978 w 398849"/>
                  <a:gd name="connsiteY59" fmla="*/ 308159 h 398849"/>
                  <a:gd name="connsiteX60" fmla="*/ 352524 w 398849"/>
                  <a:gd name="connsiteY60" fmla="*/ 287963 h 398849"/>
                  <a:gd name="connsiteX61" fmla="*/ 375949 w 398849"/>
                  <a:gd name="connsiteY61" fmla="*/ 293950 h 398849"/>
                  <a:gd name="connsiteX62" fmla="*/ 390075 w 398849"/>
                  <a:gd name="connsiteY62" fmla="*/ 260565 h 398849"/>
                  <a:gd name="connsiteX63" fmla="*/ 369493 w 398849"/>
                  <a:gd name="connsiteY63" fmla="*/ 247929 h 398849"/>
                  <a:gd name="connsiteX64" fmla="*/ 374956 w 398849"/>
                  <a:gd name="connsiteY64" fmla="*/ 221056 h 398849"/>
                  <a:gd name="connsiteX65" fmla="*/ 199425 w 398849"/>
                  <a:gd name="connsiteY65" fmla="*/ 333625 h 398849"/>
                  <a:gd name="connsiteX66" fmla="*/ 65224 w 398849"/>
                  <a:gd name="connsiteY66" fmla="*/ 199425 h 398849"/>
                  <a:gd name="connsiteX67" fmla="*/ 199425 w 398849"/>
                  <a:gd name="connsiteY67" fmla="*/ 65224 h 398849"/>
                  <a:gd name="connsiteX68" fmla="*/ 333625 w 398849"/>
                  <a:gd name="connsiteY68" fmla="*/ 199425 h 398849"/>
                  <a:gd name="connsiteX69" fmla="*/ 199425 w 398849"/>
                  <a:gd name="connsiteY69" fmla="*/ 333625 h 398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398849" h="398849">
                    <a:moveTo>
                      <a:pt x="374956" y="221056"/>
                    </a:moveTo>
                    <a:lnTo>
                      <a:pt x="398849" y="217414"/>
                    </a:lnTo>
                    <a:lnTo>
                      <a:pt x="398821" y="181160"/>
                    </a:lnTo>
                    <a:lnTo>
                      <a:pt x="374956" y="177573"/>
                    </a:lnTo>
                    <a:cubicBezTo>
                      <a:pt x="373935" y="169516"/>
                      <a:pt x="372390" y="161543"/>
                      <a:pt x="370293" y="153735"/>
                    </a:cubicBezTo>
                    <a:lnTo>
                      <a:pt x="391096" y="141402"/>
                    </a:lnTo>
                    <a:lnTo>
                      <a:pt x="377494" y="107796"/>
                    </a:lnTo>
                    <a:lnTo>
                      <a:pt x="353987" y="113425"/>
                    </a:lnTo>
                    <a:cubicBezTo>
                      <a:pt x="349572" y="105451"/>
                      <a:pt x="344523" y="97809"/>
                      <a:pt x="338895" y="90580"/>
                    </a:cubicBezTo>
                    <a:lnTo>
                      <a:pt x="353214" y="71128"/>
                    </a:lnTo>
                    <a:lnTo>
                      <a:pt x="327555" y="45524"/>
                    </a:lnTo>
                    <a:lnTo>
                      <a:pt x="308159" y="59844"/>
                    </a:lnTo>
                    <a:cubicBezTo>
                      <a:pt x="301813" y="54905"/>
                      <a:pt x="295081" y="50380"/>
                      <a:pt x="287963" y="46297"/>
                    </a:cubicBezTo>
                    <a:lnTo>
                      <a:pt x="293950" y="22873"/>
                    </a:lnTo>
                    <a:lnTo>
                      <a:pt x="260565" y="8746"/>
                    </a:lnTo>
                    <a:lnTo>
                      <a:pt x="247929" y="29329"/>
                    </a:lnTo>
                    <a:cubicBezTo>
                      <a:pt x="239045" y="26790"/>
                      <a:pt x="230078" y="24969"/>
                      <a:pt x="221083" y="23866"/>
                    </a:cubicBezTo>
                    <a:lnTo>
                      <a:pt x="217414" y="0"/>
                    </a:lnTo>
                    <a:lnTo>
                      <a:pt x="181160" y="28"/>
                    </a:lnTo>
                    <a:lnTo>
                      <a:pt x="177573" y="23893"/>
                    </a:lnTo>
                    <a:cubicBezTo>
                      <a:pt x="169516" y="24914"/>
                      <a:pt x="161543" y="26459"/>
                      <a:pt x="153735" y="28556"/>
                    </a:cubicBezTo>
                    <a:lnTo>
                      <a:pt x="141402" y="7753"/>
                    </a:lnTo>
                    <a:lnTo>
                      <a:pt x="107824" y="21383"/>
                    </a:lnTo>
                    <a:lnTo>
                      <a:pt x="113452" y="44890"/>
                    </a:lnTo>
                    <a:cubicBezTo>
                      <a:pt x="105479" y="49304"/>
                      <a:pt x="97836" y="54353"/>
                      <a:pt x="90607" y="59982"/>
                    </a:cubicBezTo>
                    <a:lnTo>
                      <a:pt x="71156" y="45662"/>
                    </a:lnTo>
                    <a:lnTo>
                      <a:pt x="45552" y="71322"/>
                    </a:lnTo>
                    <a:lnTo>
                      <a:pt x="59872" y="90718"/>
                    </a:lnTo>
                    <a:cubicBezTo>
                      <a:pt x="54933" y="97064"/>
                      <a:pt x="50408" y="103796"/>
                      <a:pt x="46325" y="110914"/>
                    </a:cubicBezTo>
                    <a:lnTo>
                      <a:pt x="22900" y="104927"/>
                    </a:lnTo>
                    <a:lnTo>
                      <a:pt x="8774" y="138311"/>
                    </a:lnTo>
                    <a:lnTo>
                      <a:pt x="29356" y="150948"/>
                    </a:lnTo>
                    <a:cubicBezTo>
                      <a:pt x="26818" y="159832"/>
                      <a:pt x="24997" y="168799"/>
                      <a:pt x="23893" y="177794"/>
                    </a:cubicBezTo>
                    <a:lnTo>
                      <a:pt x="0" y="181408"/>
                    </a:lnTo>
                    <a:lnTo>
                      <a:pt x="28" y="217662"/>
                    </a:lnTo>
                    <a:lnTo>
                      <a:pt x="23893" y="221249"/>
                    </a:lnTo>
                    <a:cubicBezTo>
                      <a:pt x="24914" y="229305"/>
                      <a:pt x="26459" y="237279"/>
                      <a:pt x="28556" y="245087"/>
                    </a:cubicBezTo>
                    <a:lnTo>
                      <a:pt x="7781" y="257420"/>
                    </a:lnTo>
                    <a:lnTo>
                      <a:pt x="21383" y="291025"/>
                    </a:lnTo>
                    <a:lnTo>
                      <a:pt x="44890" y="285397"/>
                    </a:lnTo>
                    <a:cubicBezTo>
                      <a:pt x="49304" y="293370"/>
                      <a:pt x="54353" y="301013"/>
                      <a:pt x="59982" y="308242"/>
                    </a:cubicBezTo>
                    <a:lnTo>
                      <a:pt x="45662" y="327693"/>
                    </a:lnTo>
                    <a:lnTo>
                      <a:pt x="71322" y="353297"/>
                    </a:lnTo>
                    <a:lnTo>
                      <a:pt x="90718" y="338978"/>
                    </a:lnTo>
                    <a:cubicBezTo>
                      <a:pt x="97064" y="343916"/>
                      <a:pt x="103796" y="348441"/>
                      <a:pt x="110914" y="352524"/>
                    </a:cubicBezTo>
                    <a:lnTo>
                      <a:pt x="104927" y="375949"/>
                    </a:lnTo>
                    <a:lnTo>
                      <a:pt x="138311" y="390075"/>
                    </a:lnTo>
                    <a:lnTo>
                      <a:pt x="150948" y="369493"/>
                    </a:lnTo>
                    <a:cubicBezTo>
                      <a:pt x="159832" y="372031"/>
                      <a:pt x="168799" y="373852"/>
                      <a:pt x="177794" y="374956"/>
                    </a:cubicBezTo>
                    <a:lnTo>
                      <a:pt x="181435" y="398849"/>
                    </a:lnTo>
                    <a:lnTo>
                      <a:pt x="217689" y="398821"/>
                    </a:lnTo>
                    <a:lnTo>
                      <a:pt x="221276" y="374956"/>
                    </a:lnTo>
                    <a:cubicBezTo>
                      <a:pt x="229333" y="373935"/>
                      <a:pt x="237306" y="372390"/>
                      <a:pt x="245114" y="370293"/>
                    </a:cubicBezTo>
                    <a:lnTo>
                      <a:pt x="257447" y="391096"/>
                    </a:lnTo>
                    <a:lnTo>
                      <a:pt x="291025" y="377494"/>
                    </a:lnTo>
                    <a:lnTo>
                      <a:pt x="285397" y="353987"/>
                    </a:lnTo>
                    <a:cubicBezTo>
                      <a:pt x="293370" y="349572"/>
                      <a:pt x="301013" y="344523"/>
                      <a:pt x="308242" y="338895"/>
                    </a:cubicBezTo>
                    <a:lnTo>
                      <a:pt x="327693" y="353214"/>
                    </a:lnTo>
                    <a:lnTo>
                      <a:pt x="353297" y="327555"/>
                    </a:lnTo>
                    <a:lnTo>
                      <a:pt x="338978" y="308159"/>
                    </a:lnTo>
                    <a:cubicBezTo>
                      <a:pt x="343916" y="301813"/>
                      <a:pt x="348441" y="295081"/>
                      <a:pt x="352524" y="287963"/>
                    </a:cubicBezTo>
                    <a:lnTo>
                      <a:pt x="375949" y="293950"/>
                    </a:lnTo>
                    <a:lnTo>
                      <a:pt x="390075" y="260565"/>
                    </a:lnTo>
                    <a:lnTo>
                      <a:pt x="369493" y="247929"/>
                    </a:lnTo>
                    <a:cubicBezTo>
                      <a:pt x="372031" y="238989"/>
                      <a:pt x="373824" y="230022"/>
                      <a:pt x="374956" y="221056"/>
                    </a:cubicBezTo>
                    <a:close/>
                    <a:moveTo>
                      <a:pt x="199425" y="333625"/>
                    </a:moveTo>
                    <a:cubicBezTo>
                      <a:pt x="125289" y="333625"/>
                      <a:pt x="65224" y="273533"/>
                      <a:pt x="65224" y="199425"/>
                    </a:cubicBezTo>
                    <a:cubicBezTo>
                      <a:pt x="65224" y="125289"/>
                      <a:pt x="125316" y="65224"/>
                      <a:pt x="199425" y="65224"/>
                    </a:cubicBezTo>
                    <a:cubicBezTo>
                      <a:pt x="273533" y="65224"/>
                      <a:pt x="333625" y="125316"/>
                      <a:pt x="333625" y="199425"/>
                    </a:cubicBezTo>
                    <a:cubicBezTo>
                      <a:pt x="333625" y="273533"/>
                      <a:pt x="273533" y="333625"/>
                      <a:pt x="199425" y="333625"/>
                    </a:cubicBezTo>
                    <a:close/>
                  </a:path>
                </a:pathLst>
              </a:custGeom>
              <a:solidFill>
                <a:schemeClr val="accent1"/>
              </a:solidFill>
              <a:ln w="499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97" name="Freeform 6">
                <a:extLst>
                  <a:ext uri="{FF2B5EF4-FFF2-40B4-BE49-F238E27FC236}">
                    <a16:creationId xmlns:a16="http://schemas.microsoft.com/office/drawing/2014/main" id="{661F1136-D846-472A-9C3A-F8DB04CFECC1}"/>
                  </a:ext>
                </a:extLst>
              </p:cNvPr>
              <p:cNvSpPr/>
              <p:nvPr/>
            </p:nvSpPr>
            <p:spPr>
              <a:xfrm>
                <a:off x="4602603" y="4820780"/>
                <a:ext cx="104816" cy="208915"/>
              </a:xfrm>
              <a:custGeom>
                <a:avLst/>
                <a:gdLst>
                  <a:gd name="connsiteX0" fmla="*/ 0 w 104816"/>
                  <a:gd name="connsiteY0" fmla="*/ 208916 h 208915"/>
                  <a:gd name="connsiteX1" fmla="*/ 0 w 104816"/>
                  <a:gd name="connsiteY1" fmla="*/ 192361 h 208915"/>
                  <a:gd name="connsiteX2" fmla="*/ 88262 w 104816"/>
                  <a:gd name="connsiteY2" fmla="*/ 104458 h 208915"/>
                  <a:gd name="connsiteX3" fmla="*/ 0 w 104816"/>
                  <a:gd name="connsiteY3" fmla="*/ 16554 h 208915"/>
                  <a:gd name="connsiteX4" fmla="*/ 0 w 104816"/>
                  <a:gd name="connsiteY4" fmla="*/ 0 h 208915"/>
                  <a:gd name="connsiteX5" fmla="*/ 104817 w 104816"/>
                  <a:gd name="connsiteY5" fmla="*/ 104458 h 208915"/>
                  <a:gd name="connsiteX6" fmla="*/ 0 w 104816"/>
                  <a:gd name="connsiteY6" fmla="*/ 208916 h 208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816" h="208915">
                    <a:moveTo>
                      <a:pt x="0" y="208916"/>
                    </a:moveTo>
                    <a:lnTo>
                      <a:pt x="0" y="192361"/>
                    </a:lnTo>
                    <a:cubicBezTo>
                      <a:pt x="48670" y="192361"/>
                      <a:pt x="88262" y="152934"/>
                      <a:pt x="88262" y="104458"/>
                    </a:cubicBezTo>
                    <a:cubicBezTo>
                      <a:pt x="88262" y="55981"/>
                      <a:pt x="48670" y="16554"/>
                      <a:pt x="0" y="16554"/>
                    </a:cubicBezTo>
                    <a:lnTo>
                      <a:pt x="0" y="0"/>
                    </a:lnTo>
                    <a:cubicBezTo>
                      <a:pt x="57802" y="0"/>
                      <a:pt x="104817" y="46876"/>
                      <a:pt x="104817" y="104458"/>
                    </a:cubicBezTo>
                    <a:cubicBezTo>
                      <a:pt x="104817" y="162039"/>
                      <a:pt x="57775" y="208916"/>
                      <a:pt x="0" y="208916"/>
                    </a:cubicBezTo>
                    <a:close/>
                  </a:path>
                </a:pathLst>
              </a:custGeom>
              <a:solidFill>
                <a:srgbClr val="0078D4"/>
              </a:solidFill>
              <a:ln w="499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98" name="Freeform 7">
                <a:extLst>
                  <a:ext uri="{FF2B5EF4-FFF2-40B4-BE49-F238E27FC236}">
                    <a16:creationId xmlns:a16="http://schemas.microsoft.com/office/drawing/2014/main" id="{DBE0322C-5393-43C6-9460-FE4F51B2A69F}"/>
                  </a:ext>
                </a:extLst>
              </p:cNvPr>
              <p:cNvSpPr/>
              <p:nvPr/>
            </p:nvSpPr>
            <p:spPr>
              <a:xfrm>
                <a:off x="4539993" y="4862617"/>
                <a:ext cx="125205" cy="125205"/>
              </a:xfrm>
              <a:custGeom>
                <a:avLst/>
                <a:gdLst>
                  <a:gd name="connsiteX0" fmla="*/ 62603 w 125205"/>
                  <a:gd name="connsiteY0" fmla="*/ 125206 h 125205"/>
                  <a:gd name="connsiteX1" fmla="*/ 0 w 125205"/>
                  <a:gd name="connsiteY1" fmla="*/ 62603 h 125205"/>
                  <a:gd name="connsiteX2" fmla="*/ 62603 w 125205"/>
                  <a:gd name="connsiteY2" fmla="*/ 0 h 125205"/>
                  <a:gd name="connsiteX3" fmla="*/ 125206 w 125205"/>
                  <a:gd name="connsiteY3" fmla="*/ 62603 h 125205"/>
                  <a:gd name="connsiteX4" fmla="*/ 108652 w 125205"/>
                  <a:gd name="connsiteY4" fmla="*/ 62603 h 125205"/>
                  <a:gd name="connsiteX5" fmla="*/ 62603 w 125205"/>
                  <a:gd name="connsiteY5" fmla="*/ 16554 h 125205"/>
                  <a:gd name="connsiteX6" fmla="*/ 16554 w 125205"/>
                  <a:gd name="connsiteY6" fmla="*/ 62603 h 125205"/>
                  <a:gd name="connsiteX7" fmla="*/ 62603 w 125205"/>
                  <a:gd name="connsiteY7" fmla="*/ 108652 h 125205"/>
                  <a:gd name="connsiteX8" fmla="*/ 62603 w 125205"/>
                  <a:gd name="connsiteY8" fmla="*/ 125206 h 125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5205" h="125205">
                    <a:moveTo>
                      <a:pt x="62603" y="125206"/>
                    </a:moveTo>
                    <a:cubicBezTo>
                      <a:pt x="28087" y="125206"/>
                      <a:pt x="0" y="97119"/>
                      <a:pt x="0" y="62603"/>
                    </a:cubicBezTo>
                    <a:cubicBezTo>
                      <a:pt x="0" y="28087"/>
                      <a:pt x="28087" y="0"/>
                      <a:pt x="62603" y="0"/>
                    </a:cubicBezTo>
                    <a:cubicBezTo>
                      <a:pt x="97119" y="0"/>
                      <a:pt x="125206" y="28087"/>
                      <a:pt x="125206" y="62603"/>
                    </a:cubicBezTo>
                    <a:lnTo>
                      <a:pt x="108652" y="62603"/>
                    </a:lnTo>
                    <a:cubicBezTo>
                      <a:pt x="108652" y="37220"/>
                      <a:pt x="87986" y="16554"/>
                      <a:pt x="62603" y="16554"/>
                    </a:cubicBezTo>
                    <a:cubicBezTo>
                      <a:pt x="37220" y="16554"/>
                      <a:pt x="16554" y="37220"/>
                      <a:pt x="16554" y="62603"/>
                    </a:cubicBezTo>
                    <a:cubicBezTo>
                      <a:pt x="16554" y="87986"/>
                      <a:pt x="37220" y="108652"/>
                      <a:pt x="62603" y="108652"/>
                    </a:cubicBezTo>
                    <a:lnTo>
                      <a:pt x="62603" y="125206"/>
                    </a:lnTo>
                    <a:close/>
                  </a:path>
                </a:pathLst>
              </a:custGeom>
              <a:solidFill>
                <a:srgbClr val="0078D4"/>
              </a:solidFill>
              <a:ln w="499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99" name="Freeform 8">
                <a:extLst>
                  <a:ext uri="{FF2B5EF4-FFF2-40B4-BE49-F238E27FC236}">
                    <a16:creationId xmlns:a16="http://schemas.microsoft.com/office/drawing/2014/main" id="{0F890FFA-7592-4FCE-9D5B-C08C8D02F8EF}"/>
                  </a:ext>
                </a:extLst>
              </p:cNvPr>
              <p:cNvSpPr/>
              <p:nvPr/>
            </p:nvSpPr>
            <p:spPr>
              <a:xfrm>
                <a:off x="4497782" y="4925242"/>
                <a:ext cx="104816" cy="104457"/>
              </a:xfrm>
              <a:custGeom>
                <a:avLst/>
                <a:gdLst>
                  <a:gd name="connsiteX0" fmla="*/ 104817 w 104816"/>
                  <a:gd name="connsiteY0" fmla="*/ 104458 h 104457"/>
                  <a:gd name="connsiteX1" fmla="*/ 0 w 104816"/>
                  <a:gd name="connsiteY1" fmla="*/ 0 h 104457"/>
                  <a:gd name="connsiteX2" fmla="*/ 16554 w 104816"/>
                  <a:gd name="connsiteY2" fmla="*/ 0 h 104457"/>
                  <a:gd name="connsiteX3" fmla="*/ 104817 w 104816"/>
                  <a:gd name="connsiteY3" fmla="*/ 87904 h 104457"/>
                  <a:gd name="connsiteX4" fmla="*/ 104817 w 104816"/>
                  <a:gd name="connsiteY4" fmla="*/ 104458 h 1044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816" h="104457">
                    <a:moveTo>
                      <a:pt x="104817" y="104458"/>
                    </a:moveTo>
                    <a:cubicBezTo>
                      <a:pt x="47014" y="104458"/>
                      <a:pt x="0" y="57581"/>
                      <a:pt x="0" y="0"/>
                    </a:cubicBezTo>
                    <a:lnTo>
                      <a:pt x="16554" y="0"/>
                    </a:lnTo>
                    <a:cubicBezTo>
                      <a:pt x="16554" y="48477"/>
                      <a:pt x="56147" y="87904"/>
                      <a:pt x="104817" y="87904"/>
                    </a:cubicBezTo>
                    <a:lnTo>
                      <a:pt x="104817" y="104458"/>
                    </a:lnTo>
                    <a:close/>
                  </a:path>
                </a:pathLst>
              </a:custGeom>
              <a:solidFill>
                <a:srgbClr val="28A8EA"/>
              </a:solidFill>
              <a:ln w="499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00" name="Freeform 9">
                <a:extLst>
                  <a:ext uri="{FF2B5EF4-FFF2-40B4-BE49-F238E27FC236}">
                    <a16:creationId xmlns:a16="http://schemas.microsoft.com/office/drawing/2014/main" id="{FCE447CE-248E-4E3B-AFD4-7D914B8A5044}"/>
                  </a:ext>
                </a:extLst>
              </p:cNvPr>
              <p:cNvSpPr/>
              <p:nvPr/>
            </p:nvSpPr>
            <p:spPr>
              <a:xfrm>
                <a:off x="4539962" y="4862646"/>
                <a:ext cx="125205" cy="62602"/>
              </a:xfrm>
              <a:custGeom>
                <a:avLst/>
                <a:gdLst>
                  <a:gd name="connsiteX0" fmla="*/ 125206 w 125205"/>
                  <a:gd name="connsiteY0" fmla="*/ 62603 h 62602"/>
                  <a:gd name="connsiteX1" fmla="*/ 108652 w 125205"/>
                  <a:gd name="connsiteY1" fmla="*/ 62603 h 62602"/>
                  <a:gd name="connsiteX2" fmla="*/ 62603 w 125205"/>
                  <a:gd name="connsiteY2" fmla="*/ 16554 h 62602"/>
                  <a:gd name="connsiteX3" fmla="*/ 16554 w 125205"/>
                  <a:gd name="connsiteY3" fmla="*/ 62603 h 62602"/>
                  <a:gd name="connsiteX4" fmla="*/ 0 w 125205"/>
                  <a:gd name="connsiteY4" fmla="*/ 62603 h 62602"/>
                  <a:gd name="connsiteX5" fmla="*/ 62603 w 125205"/>
                  <a:gd name="connsiteY5" fmla="*/ 0 h 62602"/>
                  <a:gd name="connsiteX6" fmla="*/ 125206 w 125205"/>
                  <a:gd name="connsiteY6" fmla="*/ 62603 h 62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5205" h="62602">
                    <a:moveTo>
                      <a:pt x="125206" y="62603"/>
                    </a:moveTo>
                    <a:lnTo>
                      <a:pt x="108652" y="62603"/>
                    </a:lnTo>
                    <a:cubicBezTo>
                      <a:pt x="108652" y="37220"/>
                      <a:pt x="87986" y="16554"/>
                      <a:pt x="62603" y="16554"/>
                    </a:cubicBezTo>
                    <a:cubicBezTo>
                      <a:pt x="37220" y="16554"/>
                      <a:pt x="16554" y="37220"/>
                      <a:pt x="16554" y="62603"/>
                    </a:cubicBezTo>
                    <a:lnTo>
                      <a:pt x="0" y="62603"/>
                    </a:lnTo>
                    <a:cubicBezTo>
                      <a:pt x="0" y="28087"/>
                      <a:pt x="28087" y="0"/>
                      <a:pt x="62603" y="0"/>
                    </a:cubicBezTo>
                    <a:cubicBezTo>
                      <a:pt x="97146" y="0"/>
                      <a:pt x="125206" y="28087"/>
                      <a:pt x="125206" y="62603"/>
                    </a:cubicBezTo>
                    <a:close/>
                  </a:path>
                </a:pathLst>
              </a:custGeom>
              <a:solidFill>
                <a:srgbClr val="50E6FF"/>
              </a:solidFill>
              <a:ln w="499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sp>
        <p:nvSpPr>
          <p:cNvPr id="230" name="Rectangle 229">
            <a:extLst>
              <a:ext uri="{FF2B5EF4-FFF2-40B4-BE49-F238E27FC236}">
                <a16:creationId xmlns:a16="http://schemas.microsoft.com/office/drawing/2014/main" id="{1A5FFE22-13C0-4D41-AA36-A4EFD5852C6D}"/>
              </a:ext>
            </a:extLst>
          </p:cNvPr>
          <p:cNvSpPr>
            <a:spLocks/>
          </p:cNvSpPr>
          <p:nvPr/>
        </p:nvSpPr>
        <p:spPr>
          <a:xfrm>
            <a:off x="457200" y="1302385"/>
            <a:ext cx="5029200" cy="2008348"/>
          </a:xfrm>
          <a:prstGeom prst="rect">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Segoe UI"/>
              <a:ea typeface="+mn-ea"/>
              <a:cs typeface="+mn-cs"/>
            </a:endParaRPr>
          </a:p>
        </p:txBody>
      </p:sp>
      <p:sp>
        <p:nvSpPr>
          <p:cNvPr id="231" name="Rectangle 230">
            <a:extLst>
              <a:ext uri="{FF2B5EF4-FFF2-40B4-BE49-F238E27FC236}">
                <a16:creationId xmlns:a16="http://schemas.microsoft.com/office/drawing/2014/main" id="{9A35D88D-7B7F-49F6-AC56-7A666058E2A9}"/>
              </a:ext>
            </a:extLst>
          </p:cNvPr>
          <p:cNvSpPr>
            <a:spLocks/>
          </p:cNvSpPr>
          <p:nvPr/>
        </p:nvSpPr>
        <p:spPr>
          <a:xfrm>
            <a:off x="423176" y="3738682"/>
            <a:ext cx="5029200" cy="2008348"/>
          </a:xfrm>
          <a:prstGeom prst="rect">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Segoe UI"/>
              <a:ea typeface="+mn-ea"/>
              <a:cs typeface="+mn-cs"/>
            </a:endParaRPr>
          </a:p>
        </p:txBody>
      </p:sp>
      <p:grpSp>
        <p:nvGrpSpPr>
          <p:cNvPr id="416" name="Group 415">
            <a:extLst>
              <a:ext uri="{FF2B5EF4-FFF2-40B4-BE49-F238E27FC236}">
                <a16:creationId xmlns:a16="http://schemas.microsoft.com/office/drawing/2014/main" id="{C7EC9D55-7612-40AF-B1E6-EBD135997546}"/>
              </a:ext>
            </a:extLst>
          </p:cNvPr>
          <p:cNvGrpSpPr/>
          <p:nvPr/>
        </p:nvGrpSpPr>
        <p:grpSpPr>
          <a:xfrm>
            <a:off x="4581764" y="4868989"/>
            <a:ext cx="692838" cy="759097"/>
            <a:chOff x="4126197" y="4674007"/>
            <a:chExt cx="797884" cy="874189"/>
          </a:xfrm>
        </p:grpSpPr>
        <p:sp>
          <p:nvSpPr>
            <p:cNvPr id="1382" name="Hexagon 1381">
              <a:extLst>
                <a:ext uri="{FF2B5EF4-FFF2-40B4-BE49-F238E27FC236}">
                  <a16:creationId xmlns:a16="http://schemas.microsoft.com/office/drawing/2014/main" id="{1366217A-CE8E-4223-866B-BC07572AB4CE}"/>
                </a:ext>
              </a:extLst>
            </p:cNvPr>
            <p:cNvSpPr/>
            <p:nvPr/>
          </p:nvSpPr>
          <p:spPr>
            <a:xfrm rot="16200000" flipV="1">
              <a:off x="4075417" y="4862724"/>
              <a:ext cx="736252" cy="634692"/>
            </a:xfrm>
            <a:prstGeom prst="hex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sp>
          <p:nvSpPr>
            <p:cNvPr id="1383" name="Hexagon 1382">
              <a:extLst>
                <a:ext uri="{FF2B5EF4-FFF2-40B4-BE49-F238E27FC236}">
                  <a16:creationId xmlns:a16="http://schemas.microsoft.com/office/drawing/2014/main" id="{57A7B137-85A3-4743-ABEC-DAA26E9CFBBA}"/>
                </a:ext>
              </a:extLst>
            </p:cNvPr>
            <p:cNvSpPr/>
            <p:nvPr/>
          </p:nvSpPr>
          <p:spPr>
            <a:xfrm rot="16200000" flipV="1">
              <a:off x="4164967" y="4730237"/>
              <a:ext cx="815344" cy="702884"/>
            </a:xfrm>
            <a:prstGeom prst="hexagon">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pic>
          <p:nvPicPr>
            <p:cNvPr id="1414" name="Graphic 4" descr="Icon of a box with connected dots and lines">
              <a:extLst>
                <a:ext uri="{FF2B5EF4-FFF2-40B4-BE49-F238E27FC236}">
                  <a16:creationId xmlns:a16="http://schemas.microsoft.com/office/drawing/2014/main" id="{435485E8-FCC2-413C-AD84-A583A2A03CD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348710" y="4833757"/>
              <a:ext cx="447858" cy="495842"/>
            </a:xfrm>
            <a:prstGeom prst="rect">
              <a:avLst/>
            </a:prstGeom>
          </p:spPr>
        </p:pic>
      </p:grpSp>
      <p:grpSp>
        <p:nvGrpSpPr>
          <p:cNvPr id="419" name="Group 418">
            <a:extLst>
              <a:ext uri="{FF2B5EF4-FFF2-40B4-BE49-F238E27FC236}">
                <a16:creationId xmlns:a16="http://schemas.microsoft.com/office/drawing/2014/main" id="{9F20A8D7-524C-4A3A-A483-A39140F4BE42}"/>
              </a:ext>
            </a:extLst>
          </p:cNvPr>
          <p:cNvGrpSpPr/>
          <p:nvPr/>
        </p:nvGrpSpPr>
        <p:grpSpPr>
          <a:xfrm>
            <a:off x="4607227" y="1415896"/>
            <a:ext cx="666644" cy="756714"/>
            <a:chOff x="4156362" y="1312548"/>
            <a:chExt cx="767719" cy="871445"/>
          </a:xfrm>
        </p:grpSpPr>
        <p:sp>
          <p:nvSpPr>
            <p:cNvPr id="1379" name="Hexagon 1378">
              <a:extLst>
                <a:ext uri="{FF2B5EF4-FFF2-40B4-BE49-F238E27FC236}">
                  <a16:creationId xmlns:a16="http://schemas.microsoft.com/office/drawing/2014/main" id="{8408904D-A700-4383-A035-466F2988A26B}"/>
                </a:ext>
              </a:extLst>
            </p:cNvPr>
            <p:cNvSpPr/>
            <p:nvPr/>
          </p:nvSpPr>
          <p:spPr>
            <a:xfrm rot="5400000">
              <a:off x="4105582" y="1363328"/>
              <a:ext cx="736252" cy="634692"/>
            </a:xfrm>
            <a:prstGeom prst="hex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sp>
          <p:nvSpPr>
            <p:cNvPr id="1380" name="Hexagon 1379">
              <a:extLst>
                <a:ext uri="{FF2B5EF4-FFF2-40B4-BE49-F238E27FC236}">
                  <a16:creationId xmlns:a16="http://schemas.microsoft.com/office/drawing/2014/main" id="{CE8C4C48-1FBC-4336-8AE0-05D644243804}"/>
                </a:ext>
              </a:extLst>
            </p:cNvPr>
            <p:cNvSpPr/>
            <p:nvPr/>
          </p:nvSpPr>
          <p:spPr>
            <a:xfrm rot="5400000">
              <a:off x="4164967" y="1424879"/>
              <a:ext cx="815344" cy="702884"/>
            </a:xfrm>
            <a:prstGeom prst="hexagon">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pic>
          <p:nvPicPr>
            <p:cNvPr id="1404" name="Graphic 1403" descr="Icon of a wrench and screwdriver">
              <a:extLst>
                <a:ext uri="{FF2B5EF4-FFF2-40B4-BE49-F238E27FC236}">
                  <a16:creationId xmlns:a16="http://schemas.microsoft.com/office/drawing/2014/main" id="{4548D39F-2A52-482D-94A7-AD6B8B94175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344821" y="1559709"/>
              <a:ext cx="455636" cy="433224"/>
            </a:xfrm>
            <a:prstGeom prst="rect">
              <a:avLst/>
            </a:prstGeom>
          </p:spPr>
        </p:pic>
      </p:grpSp>
      <p:sp>
        <p:nvSpPr>
          <p:cNvPr id="1440" name="TextBox 1439">
            <a:extLst>
              <a:ext uri="{FF2B5EF4-FFF2-40B4-BE49-F238E27FC236}">
                <a16:creationId xmlns:a16="http://schemas.microsoft.com/office/drawing/2014/main" id="{71E55790-153F-4588-AD91-33F3F15D7EEB}"/>
              </a:ext>
            </a:extLst>
          </p:cNvPr>
          <p:cNvSpPr txBox="1"/>
          <p:nvPr/>
        </p:nvSpPr>
        <p:spPr>
          <a:xfrm flipH="1">
            <a:off x="857333" y="1380133"/>
            <a:ext cx="3517207" cy="307777"/>
          </a:xfrm>
          <a:prstGeom prst="rect">
            <a:avLst/>
          </a:prstGeom>
          <a:noFill/>
        </p:spPr>
        <p:txBody>
          <a:bodyPr wrap="square" lIns="0" tIns="0" rIns="0" bIns="0" rtlCol="0" anchor="ctr">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lang="en-US" sz="2000" dirty="0">
                <a:solidFill>
                  <a:schemeClr val="accent1"/>
                </a:solidFill>
                <a:latin typeface="Segoe UI Semibold"/>
                <a:cs typeface="Segoe UI Semibold" panose="020B0502040204020203" pitchFamily="34" charset="0"/>
              </a:rPr>
              <a:t>Azure Cognitive Search </a:t>
            </a:r>
            <a:endParaRPr kumimoji="0" lang="en-US" sz="2000" b="0" i="0" u="none" strike="noStrike" kern="1200" cap="none" spc="0" normalizeH="0" baseline="0" noProof="0" dirty="0">
              <a:ln>
                <a:noFill/>
              </a:ln>
              <a:solidFill>
                <a:schemeClr val="accent1"/>
              </a:solidFill>
              <a:effectLst/>
              <a:uLnTx/>
              <a:uFillTx/>
              <a:latin typeface="Segoe UI Semibold"/>
              <a:ea typeface="+mn-ea"/>
              <a:cs typeface="Segoe UI Semibold" panose="020B0502040204020203" pitchFamily="34" charset="0"/>
            </a:endParaRPr>
          </a:p>
        </p:txBody>
      </p:sp>
      <p:cxnSp>
        <p:nvCxnSpPr>
          <p:cNvPr id="1445" name="Straight Connector 1444">
            <a:extLst>
              <a:ext uri="{FF2B5EF4-FFF2-40B4-BE49-F238E27FC236}">
                <a16:creationId xmlns:a16="http://schemas.microsoft.com/office/drawing/2014/main" id="{EFE18C89-13BD-4331-A4FA-9BB2C019C5FB}"/>
              </a:ext>
            </a:extLst>
          </p:cNvPr>
          <p:cNvCxnSpPr>
            <a:cxnSpLocks/>
          </p:cNvCxnSpPr>
          <p:nvPr/>
        </p:nvCxnSpPr>
        <p:spPr>
          <a:xfrm flipH="1">
            <a:off x="857333" y="1820639"/>
            <a:ext cx="3517207" cy="0"/>
          </a:xfrm>
          <a:prstGeom prst="line">
            <a:avLst/>
          </a:prstGeom>
          <a:ln w="6350">
            <a:gradFill flip="none" rotWithShape="1">
              <a:gsLst>
                <a:gs pos="0">
                  <a:schemeClr val="tx1">
                    <a:alpha val="0"/>
                  </a:schemeClr>
                </a:gs>
                <a:gs pos="100000">
                  <a:schemeClr val="tx1"/>
                </a:gs>
              </a:gsLst>
              <a:lin ang="10800000" scaled="1"/>
              <a:tileRect/>
            </a:gradFill>
          </a:ln>
        </p:spPr>
        <p:style>
          <a:lnRef idx="1">
            <a:schemeClr val="accent1"/>
          </a:lnRef>
          <a:fillRef idx="0">
            <a:schemeClr val="accent1"/>
          </a:fillRef>
          <a:effectRef idx="0">
            <a:schemeClr val="accent1"/>
          </a:effectRef>
          <a:fontRef idx="minor">
            <a:schemeClr val="tx1"/>
          </a:fontRef>
        </p:style>
      </p:cxnSp>
      <p:sp>
        <p:nvSpPr>
          <p:cNvPr id="1433" name="TextBox 1432">
            <a:extLst>
              <a:ext uri="{FF2B5EF4-FFF2-40B4-BE49-F238E27FC236}">
                <a16:creationId xmlns:a16="http://schemas.microsoft.com/office/drawing/2014/main" id="{14D303C8-F4D1-47E6-982F-1A9828E322A0}"/>
              </a:ext>
            </a:extLst>
          </p:cNvPr>
          <p:cNvSpPr txBox="1"/>
          <p:nvPr/>
        </p:nvSpPr>
        <p:spPr>
          <a:xfrm flipH="1">
            <a:off x="1006408" y="3815203"/>
            <a:ext cx="3364703" cy="307777"/>
          </a:xfrm>
          <a:prstGeom prst="rect">
            <a:avLst/>
          </a:prstGeom>
          <a:noFill/>
        </p:spPr>
        <p:txBody>
          <a:bodyPr wrap="square" lIns="0" tIns="0" rIns="0" bIns="0" rtlCol="0" anchor="ctr">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chemeClr val="accent1"/>
                </a:solidFill>
                <a:effectLst/>
                <a:uLnTx/>
                <a:uFillTx/>
                <a:latin typeface="Segoe UI Semibold"/>
                <a:ea typeface="+mn-ea"/>
                <a:cs typeface="Segoe UI Semibold" panose="020B0502040204020203" pitchFamily="34" charset="0"/>
              </a:rPr>
              <a:t>Variety of Datasets</a:t>
            </a:r>
          </a:p>
        </p:txBody>
      </p:sp>
      <p:cxnSp>
        <p:nvCxnSpPr>
          <p:cNvPr id="1446" name="Straight Connector 1445">
            <a:extLst>
              <a:ext uri="{FF2B5EF4-FFF2-40B4-BE49-F238E27FC236}">
                <a16:creationId xmlns:a16="http://schemas.microsoft.com/office/drawing/2014/main" id="{1DD35203-BD30-4322-865E-5CFCC022E440}"/>
              </a:ext>
            </a:extLst>
          </p:cNvPr>
          <p:cNvCxnSpPr>
            <a:cxnSpLocks/>
          </p:cNvCxnSpPr>
          <p:nvPr/>
        </p:nvCxnSpPr>
        <p:spPr>
          <a:xfrm flipH="1">
            <a:off x="1006408" y="4234744"/>
            <a:ext cx="3364703" cy="0"/>
          </a:xfrm>
          <a:prstGeom prst="line">
            <a:avLst/>
          </a:prstGeom>
          <a:ln w="6350">
            <a:gradFill flip="none" rotWithShape="1">
              <a:gsLst>
                <a:gs pos="0">
                  <a:schemeClr val="tx1">
                    <a:alpha val="0"/>
                  </a:schemeClr>
                </a:gs>
                <a:gs pos="100000">
                  <a:schemeClr val="tx1"/>
                </a:gs>
              </a:gsLst>
              <a:lin ang="10800000" scaled="1"/>
              <a:tileRect/>
            </a:gradFill>
          </a:ln>
        </p:spPr>
        <p:style>
          <a:lnRef idx="1">
            <a:schemeClr val="accent1"/>
          </a:lnRef>
          <a:fillRef idx="0">
            <a:schemeClr val="accent1"/>
          </a:fillRef>
          <a:effectRef idx="0">
            <a:schemeClr val="accent1"/>
          </a:effectRef>
          <a:fontRef idx="minor">
            <a:schemeClr val="tx1"/>
          </a:fontRef>
        </p:style>
      </p:cxnSp>
      <p:sp>
        <p:nvSpPr>
          <p:cNvPr id="475" name="TextBox 474">
            <a:extLst>
              <a:ext uri="{FF2B5EF4-FFF2-40B4-BE49-F238E27FC236}">
                <a16:creationId xmlns:a16="http://schemas.microsoft.com/office/drawing/2014/main" id="{9ED160D4-9995-4891-90ED-38E4EA2612E4}"/>
              </a:ext>
            </a:extLst>
          </p:cNvPr>
          <p:cNvSpPr txBox="1">
            <a:spLocks/>
          </p:cNvSpPr>
          <p:nvPr/>
        </p:nvSpPr>
        <p:spPr>
          <a:xfrm flipH="1">
            <a:off x="1543189" y="4357902"/>
            <a:ext cx="2827922" cy="1292662"/>
          </a:xfrm>
          <a:prstGeom prst="rect">
            <a:avLst/>
          </a:prstGeom>
          <a:noFill/>
        </p:spPr>
        <p:txBody>
          <a:bodyPr wrap="square" lIns="0" tIns="0" rIns="0" bIns="0" rtlCol="0" anchor="t">
            <a:noAutofit/>
          </a:bodyPr>
          <a:lstStyle/>
          <a:p>
            <a:pPr marL="0" marR="0" lvl="0" indent="0" algn="r" defTabSz="914367" rtl="0" eaLnBrk="1" fontAlgn="auto" latinLnBrk="0" hangingPunct="1">
              <a:lnSpc>
                <a:spcPct val="100000"/>
              </a:lnSpc>
              <a:spcBef>
                <a:spcPts val="60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egoe UI"/>
                <a:ea typeface="+mn-ea"/>
                <a:cs typeface="Segoe UI"/>
              </a:rPr>
              <a:t>Unlock valuable insights from your datasets, whether they consist of textual data or tabular information.</a:t>
            </a: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grpSp>
        <p:nvGrpSpPr>
          <p:cNvPr id="6" name="Group 5">
            <a:extLst>
              <a:ext uri="{FF2B5EF4-FFF2-40B4-BE49-F238E27FC236}">
                <a16:creationId xmlns:a16="http://schemas.microsoft.com/office/drawing/2014/main" id="{C224431E-CD01-4B64-95DA-29D8F29314C7}"/>
              </a:ext>
            </a:extLst>
          </p:cNvPr>
          <p:cNvGrpSpPr/>
          <p:nvPr/>
        </p:nvGrpSpPr>
        <p:grpSpPr>
          <a:xfrm>
            <a:off x="4667643" y="2098180"/>
            <a:ext cx="2853054" cy="2853054"/>
            <a:chOff x="4606151" y="2057473"/>
            <a:chExt cx="2853054" cy="2853054"/>
          </a:xfrm>
        </p:grpSpPr>
        <p:sp>
          <p:nvSpPr>
            <p:cNvPr id="3" name="Oval 2">
              <a:extLst>
                <a:ext uri="{FF2B5EF4-FFF2-40B4-BE49-F238E27FC236}">
                  <a16:creationId xmlns:a16="http://schemas.microsoft.com/office/drawing/2014/main" id="{3F674673-DCE1-478B-9DE6-0ABE868296EE}"/>
                </a:ext>
              </a:extLst>
            </p:cNvPr>
            <p:cNvSpPr/>
            <p:nvPr/>
          </p:nvSpPr>
          <p:spPr>
            <a:xfrm>
              <a:off x="4606151" y="2057473"/>
              <a:ext cx="2853054" cy="285305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nvGrpSpPr>
            <p:cNvPr id="5" name="Group 4">
              <a:extLst>
                <a:ext uri="{FF2B5EF4-FFF2-40B4-BE49-F238E27FC236}">
                  <a16:creationId xmlns:a16="http://schemas.microsoft.com/office/drawing/2014/main" id="{684E889C-08D3-4A30-BC28-690F9D600498}"/>
                </a:ext>
              </a:extLst>
            </p:cNvPr>
            <p:cNvGrpSpPr/>
            <p:nvPr/>
          </p:nvGrpSpPr>
          <p:grpSpPr>
            <a:xfrm>
              <a:off x="4615065" y="2115535"/>
              <a:ext cx="2823849" cy="2736930"/>
              <a:chOff x="4580573" y="2125510"/>
              <a:chExt cx="2823849" cy="2736930"/>
            </a:xfrm>
          </p:grpSpPr>
          <p:grpSp>
            <p:nvGrpSpPr>
              <p:cNvPr id="420" name="Group 419">
                <a:extLst>
                  <a:ext uri="{FF2B5EF4-FFF2-40B4-BE49-F238E27FC236}">
                    <a16:creationId xmlns:a16="http://schemas.microsoft.com/office/drawing/2014/main" id="{0436FA5D-BF41-48C5-8DA0-874C53913197}"/>
                  </a:ext>
                </a:extLst>
              </p:cNvPr>
              <p:cNvGrpSpPr/>
              <p:nvPr/>
            </p:nvGrpSpPr>
            <p:grpSpPr>
              <a:xfrm>
                <a:off x="4591950" y="2125510"/>
                <a:ext cx="2812472" cy="2736930"/>
                <a:chOff x="4312787" y="1693684"/>
                <a:chExt cx="3566426" cy="3470633"/>
              </a:xfrm>
            </p:grpSpPr>
            <p:grpSp>
              <p:nvGrpSpPr>
                <p:cNvPr id="1202" name="Group 1201">
                  <a:extLst>
                    <a:ext uri="{FF2B5EF4-FFF2-40B4-BE49-F238E27FC236}">
                      <a16:creationId xmlns:a16="http://schemas.microsoft.com/office/drawing/2014/main" id="{D11CE583-2F6F-4D05-849E-5EE4CD217295}"/>
                    </a:ext>
                  </a:extLst>
                </p:cNvPr>
                <p:cNvGrpSpPr/>
                <p:nvPr/>
              </p:nvGrpSpPr>
              <p:grpSpPr>
                <a:xfrm>
                  <a:off x="4360807" y="1708204"/>
                  <a:ext cx="3479358" cy="3452762"/>
                  <a:chOff x="4625725" y="3279330"/>
                  <a:chExt cx="2922470" cy="4962716"/>
                </a:xfrm>
              </p:grpSpPr>
              <p:cxnSp>
                <p:nvCxnSpPr>
                  <p:cNvPr id="1240" name="Straight Connector 1239">
                    <a:extLst>
                      <a:ext uri="{FF2B5EF4-FFF2-40B4-BE49-F238E27FC236}">
                        <a16:creationId xmlns:a16="http://schemas.microsoft.com/office/drawing/2014/main" id="{A38BE0F9-1395-4602-8C0A-99BE2551E764}"/>
                      </a:ext>
                    </a:extLst>
                  </p:cNvPr>
                  <p:cNvCxnSpPr>
                    <a:cxnSpLocks/>
                  </p:cNvCxnSpPr>
                  <p:nvPr/>
                </p:nvCxnSpPr>
                <p:spPr>
                  <a:xfrm flipH="1" flipV="1">
                    <a:off x="5856825" y="3559079"/>
                    <a:ext cx="240120" cy="485472"/>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41" name="Straight Connector 1240">
                    <a:extLst>
                      <a:ext uri="{FF2B5EF4-FFF2-40B4-BE49-F238E27FC236}">
                        <a16:creationId xmlns:a16="http://schemas.microsoft.com/office/drawing/2014/main" id="{F34E8221-C8C3-4D93-9ABC-A3425DF08B58}"/>
                      </a:ext>
                    </a:extLst>
                  </p:cNvPr>
                  <p:cNvCxnSpPr>
                    <a:cxnSpLocks/>
                  </p:cNvCxnSpPr>
                  <p:nvPr/>
                </p:nvCxnSpPr>
                <p:spPr>
                  <a:xfrm flipH="1">
                    <a:off x="5783128" y="4038363"/>
                    <a:ext cx="310139" cy="786654"/>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42" name="Straight Connector 1241">
                    <a:extLst>
                      <a:ext uri="{FF2B5EF4-FFF2-40B4-BE49-F238E27FC236}">
                        <a16:creationId xmlns:a16="http://schemas.microsoft.com/office/drawing/2014/main" id="{B1A90075-5E61-4386-9374-6571254CB307}"/>
                      </a:ext>
                    </a:extLst>
                  </p:cNvPr>
                  <p:cNvCxnSpPr>
                    <a:cxnSpLocks/>
                  </p:cNvCxnSpPr>
                  <p:nvPr/>
                </p:nvCxnSpPr>
                <p:spPr>
                  <a:xfrm flipH="1" flipV="1">
                    <a:off x="5783128" y="4825017"/>
                    <a:ext cx="313817" cy="938872"/>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43" name="Straight Connector 1242">
                    <a:extLst>
                      <a:ext uri="{FF2B5EF4-FFF2-40B4-BE49-F238E27FC236}">
                        <a16:creationId xmlns:a16="http://schemas.microsoft.com/office/drawing/2014/main" id="{A8A65F00-84E6-4E9F-B70A-8E398C9B8612}"/>
                      </a:ext>
                    </a:extLst>
                  </p:cNvPr>
                  <p:cNvCxnSpPr>
                    <a:cxnSpLocks/>
                  </p:cNvCxnSpPr>
                  <p:nvPr/>
                </p:nvCxnSpPr>
                <p:spPr>
                  <a:xfrm>
                    <a:off x="5691008" y="3364252"/>
                    <a:ext cx="165816" cy="194826"/>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44" name="Straight Connector 1243">
                    <a:extLst>
                      <a:ext uri="{FF2B5EF4-FFF2-40B4-BE49-F238E27FC236}">
                        <a16:creationId xmlns:a16="http://schemas.microsoft.com/office/drawing/2014/main" id="{F11965C7-2575-45A8-8CEB-8121A10717FD}"/>
                      </a:ext>
                    </a:extLst>
                  </p:cNvPr>
                  <p:cNvCxnSpPr>
                    <a:cxnSpLocks/>
                  </p:cNvCxnSpPr>
                  <p:nvPr/>
                </p:nvCxnSpPr>
                <p:spPr>
                  <a:xfrm flipV="1">
                    <a:off x="5540544" y="3559079"/>
                    <a:ext cx="316279" cy="557429"/>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45" name="Straight Connector 1244">
                    <a:extLst>
                      <a:ext uri="{FF2B5EF4-FFF2-40B4-BE49-F238E27FC236}">
                        <a16:creationId xmlns:a16="http://schemas.microsoft.com/office/drawing/2014/main" id="{5F1CFDEF-DE37-45E2-8C87-E8E59F2B790F}"/>
                      </a:ext>
                    </a:extLst>
                  </p:cNvPr>
                  <p:cNvCxnSpPr>
                    <a:cxnSpLocks/>
                  </p:cNvCxnSpPr>
                  <p:nvPr/>
                </p:nvCxnSpPr>
                <p:spPr>
                  <a:xfrm>
                    <a:off x="5542079" y="4116508"/>
                    <a:ext cx="241592" cy="712470"/>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46" name="Straight Connector 1245">
                    <a:extLst>
                      <a:ext uri="{FF2B5EF4-FFF2-40B4-BE49-F238E27FC236}">
                        <a16:creationId xmlns:a16="http://schemas.microsoft.com/office/drawing/2014/main" id="{D958BA23-54E4-4CF1-9241-42EA963AB9A9}"/>
                      </a:ext>
                    </a:extLst>
                  </p:cNvPr>
                  <p:cNvCxnSpPr>
                    <a:cxnSpLocks/>
                  </p:cNvCxnSpPr>
                  <p:nvPr/>
                </p:nvCxnSpPr>
                <p:spPr>
                  <a:xfrm flipV="1">
                    <a:off x="5460962" y="4825777"/>
                    <a:ext cx="320822" cy="938114"/>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47" name="Straight Connector 1246">
                    <a:extLst>
                      <a:ext uri="{FF2B5EF4-FFF2-40B4-BE49-F238E27FC236}">
                        <a16:creationId xmlns:a16="http://schemas.microsoft.com/office/drawing/2014/main" id="{026DC55D-5E11-4445-978C-3C3680E65641}"/>
                      </a:ext>
                    </a:extLst>
                  </p:cNvPr>
                  <p:cNvCxnSpPr>
                    <a:cxnSpLocks/>
                  </p:cNvCxnSpPr>
                  <p:nvPr/>
                </p:nvCxnSpPr>
                <p:spPr>
                  <a:xfrm>
                    <a:off x="5376039" y="3589901"/>
                    <a:ext cx="28149" cy="116347"/>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48" name="Straight Connector 1247">
                    <a:extLst>
                      <a:ext uri="{FF2B5EF4-FFF2-40B4-BE49-F238E27FC236}">
                        <a16:creationId xmlns:a16="http://schemas.microsoft.com/office/drawing/2014/main" id="{8C40A63D-D5F6-4055-99B1-127F221003F8}"/>
                      </a:ext>
                    </a:extLst>
                  </p:cNvPr>
                  <p:cNvCxnSpPr>
                    <a:cxnSpLocks/>
                  </p:cNvCxnSpPr>
                  <p:nvPr/>
                </p:nvCxnSpPr>
                <p:spPr>
                  <a:xfrm flipV="1">
                    <a:off x="5109573" y="3711567"/>
                    <a:ext cx="294774" cy="594928"/>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49" name="Straight Connector 1248">
                    <a:extLst>
                      <a:ext uri="{FF2B5EF4-FFF2-40B4-BE49-F238E27FC236}">
                        <a16:creationId xmlns:a16="http://schemas.microsoft.com/office/drawing/2014/main" id="{DB1CDABA-E6EC-4B06-87C2-9F2A6CDCE330}"/>
                      </a:ext>
                    </a:extLst>
                  </p:cNvPr>
                  <p:cNvCxnSpPr>
                    <a:cxnSpLocks/>
                  </p:cNvCxnSpPr>
                  <p:nvPr/>
                </p:nvCxnSpPr>
                <p:spPr>
                  <a:xfrm>
                    <a:off x="5109573" y="4303891"/>
                    <a:ext cx="110794" cy="592324"/>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50" name="Straight Connector 1249">
                    <a:extLst>
                      <a:ext uri="{FF2B5EF4-FFF2-40B4-BE49-F238E27FC236}">
                        <a16:creationId xmlns:a16="http://schemas.microsoft.com/office/drawing/2014/main" id="{396F3EFA-2022-41C9-AB64-86E7CF46E4CC}"/>
                      </a:ext>
                    </a:extLst>
                  </p:cNvPr>
                  <p:cNvCxnSpPr>
                    <a:cxnSpLocks/>
                  </p:cNvCxnSpPr>
                  <p:nvPr/>
                </p:nvCxnSpPr>
                <p:spPr>
                  <a:xfrm flipV="1">
                    <a:off x="4985508" y="4893014"/>
                    <a:ext cx="235781" cy="859744"/>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51" name="Straight Connector 1250">
                    <a:extLst>
                      <a:ext uri="{FF2B5EF4-FFF2-40B4-BE49-F238E27FC236}">
                        <a16:creationId xmlns:a16="http://schemas.microsoft.com/office/drawing/2014/main" id="{F3AC7C23-293E-4596-AD0A-A846E332C638}"/>
                      </a:ext>
                    </a:extLst>
                  </p:cNvPr>
                  <p:cNvCxnSpPr>
                    <a:cxnSpLocks/>
                  </p:cNvCxnSpPr>
                  <p:nvPr/>
                </p:nvCxnSpPr>
                <p:spPr>
                  <a:xfrm flipH="1">
                    <a:off x="5408121" y="3364252"/>
                    <a:ext cx="282886" cy="340912"/>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52" name="Straight Connector 1251">
                    <a:extLst>
                      <a:ext uri="{FF2B5EF4-FFF2-40B4-BE49-F238E27FC236}">
                        <a16:creationId xmlns:a16="http://schemas.microsoft.com/office/drawing/2014/main" id="{1C0AB5DA-302F-402D-AAF3-DB5355D970A9}"/>
                      </a:ext>
                    </a:extLst>
                  </p:cNvPr>
                  <p:cNvCxnSpPr>
                    <a:cxnSpLocks/>
                  </p:cNvCxnSpPr>
                  <p:nvPr/>
                </p:nvCxnSpPr>
                <p:spPr>
                  <a:xfrm flipH="1" flipV="1">
                    <a:off x="5405078" y="3702489"/>
                    <a:ext cx="135147" cy="412499"/>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53" name="Straight Connector 1252">
                    <a:extLst>
                      <a:ext uri="{FF2B5EF4-FFF2-40B4-BE49-F238E27FC236}">
                        <a16:creationId xmlns:a16="http://schemas.microsoft.com/office/drawing/2014/main" id="{687C5222-790B-4D76-B75A-EB4DC6F375C6}"/>
                      </a:ext>
                    </a:extLst>
                  </p:cNvPr>
                  <p:cNvCxnSpPr>
                    <a:cxnSpLocks/>
                  </p:cNvCxnSpPr>
                  <p:nvPr/>
                </p:nvCxnSpPr>
                <p:spPr>
                  <a:xfrm flipH="1">
                    <a:off x="5221289" y="4118190"/>
                    <a:ext cx="317048" cy="774824"/>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54" name="Straight Connector 1253">
                    <a:extLst>
                      <a:ext uri="{FF2B5EF4-FFF2-40B4-BE49-F238E27FC236}">
                        <a16:creationId xmlns:a16="http://schemas.microsoft.com/office/drawing/2014/main" id="{B5A7645B-5B27-40DA-B4B9-2242B474AD3E}"/>
                      </a:ext>
                    </a:extLst>
                  </p:cNvPr>
                  <p:cNvCxnSpPr>
                    <a:cxnSpLocks/>
                  </p:cNvCxnSpPr>
                  <p:nvPr/>
                </p:nvCxnSpPr>
                <p:spPr>
                  <a:xfrm flipH="1" flipV="1">
                    <a:off x="5221289" y="4889812"/>
                    <a:ext cx="241561" cy="874079"/>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55" name="Straight Connector 1254">
                    <a:extLst>
                      <a:ext uri="{FF2B5EF4-FFF2-40B4-BE49-F238E27FC236}">
                        <a16:creationId xmlns:a16="http://schemas.microsoft.com/office/drawing/2014/main" id="{B2B15269-CDF7-431B-A110-C5E2FEC4D48A}"/>
                      </a:ext>
                    </a:extLst>
                  </p:cNvPr>
                  <p:cNvCxnSpPr>
                    <a:cxnSpLocks/>
                  </p:cNvCxnSpPr>
                  <p:nvPr/>
                </p:nvCxnSpPr>
                <p:spPr>
                  <a:xfrm>
                    <a:off x="5094848" y="3951700"/>
                    <a:ext cx="13051" cy="350076"/>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56" name="Straight Connector 1255">
                    <a:extLst>
                      <a:ext uri="{FF2B5EF4-FFF2-40B4-BE49-F238E27FC236}">
                        <a16:creationId xmlns:a16="http://schemas.microsoft.com/office/drawing/2014/main" id="{B64414DD-7AA6-4A4C-8BF1-E66E290955A4}"/>
                      </a:ext>
                    </a:extLst>
                  </p:cNvPr>
                  <p:cNvCxnSpPr>
                    <a:cxnSpLocks/>
                  </p:cNvCxnSpPr>
                  <p:nvPr/>
                </p:nvCxnSpPr>
                <p:spPr>
                  <a:xfrm flipV="1">
                    <a:off x="4853288" y="4297490"/>
                    <a:ext cx="256658" cy="736402"/>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57" name="Straight Connector 1256">
                    <a:extLst>
                      <a:ext uri="{FF2B5EF4-FFF2-40B4-BE49-F238E27FC236}">
                        <a16:creationId xmlns:a16="http://schemas.microsoft.com/office/drawing/2014/main" id="{4556494E-7C22-4DFC-98D4-42382A1D6DFE}"/>
                      </a:ext>
                    </a:extLst>
                  </p:cNvPr>
                  <p:cNvCxnSpPr>
                    <a:cxnSpLocks/>
                  </p:cNvCxnSpPr>
                  <p:nvPr/>
                </p:nvCxnSpPr>
                <p:spPr>
                  <a:xfrm>
                    <a:off x="4852915" y="5030689"/>
                    <a:ext cx="132476" cy="726798"/>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58" name="Straight Connector 1257">
                    <a:extLst>
                      <a:ext uri="{FF2B5EF4-FFF2-40B4-BE49-F238E27FC236}">
                        <a16:creationId xmlns:a16="http://schemas.microsoft.com/office/drawing/2014/main" id="{72B61DD3-9327-4B1B-8B15-8AF7C3B2847E}"/>
                      </a:ext>
                    </a:extLst>
                  </p:cNvPr>
                  <p:cNvCxnSpPr>
                    <a:cxnSpLocks/>
                  </p:cNvCxnSpPr>
                  <p:nvPr/>
                </p:nvCxnSpPr>
                <p:spPr>
                  <a:xfrm flipV="1">
                    <a:off x="4713636" y="5037095"/>
                    <a:ext cx="139652" cy="726796"/>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59" name="Straight Connector 1258">
                    <a:extLst>
                      <a:ext uri="{FF2B5EF4-FFF2-40B4-BE49-F238E27FC236}">
                        <a16:creationId xmlns:a16="http://schemas.microsoft.com/office/drawing/2014/main" id="{1244097B-7D3F-43ED-BAE3-A406284CF3E2}"/>
                      </a:ext>
                    </a:extLst>
                  </p:cNvPr>
                  <p:cNvCxnSpPr>
                    <a:cxnSpLocks/>
                  </p:cNvCxnSpPr>
                  <p:nvPr/>
                </p:nvCxnSpPr>
                <p:spPr>
                  <a:xfrm>
                    <a:off x="4841964" y="4515208"/>
                    <a:ext cx="11323" cy="528289"/>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60" name="Straight Connector 1259">
                    <a:extLst>
                      <a:ext uri="{FF2B5EF4-FFF2-40B4-BE49-F238E27FC236}">
                        <a16:creationId xmlns:a16="http://schemas.microsoft.com/office/drawing/2014/main" id="{C46704E6-45D0-4D69-8624-BAA65F9188B2}"/>
                      </a:ext>
                    </a:extLst>
                  </p:cNvPr>
                  <p:cNvCxnSpPr>
                    <a:cxnSpLocks/>
                  </p:cNvCxnSpPr>
                  <p:nvPr/>
                </p:nvCxnSpPr>
                <p:spPr>
                  <a:xfrm>
                    <a:off x="4672117" y="5181171"/>
                    <a:ext cx="39631" cy="576315"/>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61" name="Straight Connector 1260">
                    <a:extLst>
                      <a:ext uri="{FF2B5EF4-FFF2-40B4-BE49-F238E27FC236}">
                        <a16:creationId xmlns:a16="http://schemas.microsoft.com/office/drawing/2014/main" id="{77F8E834-989B-4A0B-BDAB-8C681C631928}"/>
                      </a:ext>
                    </a:extLst>
                  </p:cNvPr>
                  <p:cNvCxnSpPr/>
                  <p:nvPr/>
                </p:nvCxnSpPr>
                <p:spPr>
                  <a:xfrm flipV="1">
                    <a:off x="5404187" y="3559078"/>
                    <a:ext cx="452636" cy="152490"/>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62" name="Straight Connector 1261">
                    <a:extLst>
                      <a:ext uri="{FF2B5EF4-FFF2-40B4-BE49-F238E27FC236}">
                        <a16:creationId xmlns:a16="http://schemas.microsoft.com/office/drawing/2014/main" id="{4F1E26FF-9AD2-41AD-8EBA-8D3B92E51BF2}"/>
                      </a:ext>
                    </a:extLst>
                  </p:cNvPr>
                  <p:cNvCxnSpPr>
                    <a:cxnSpLocks/>
                  </p:cNvCxnSpPr>
                  <p:nvPr/>
                </p:nvCxnSpPr>
                <p:spPr>
                  <a:xfrm flipV="1">
                    <a:off x="5536291" y="4044550"/>
                    <a:ext cx="558767" cy="70438"/>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63" name="Straight Connector 1262">
                    <a:extLst>
                      <a:ext uri="{FF2B5EF4-FFF2-40B4-BE49-F238E27FC236}">
                        <a16:creationId xmlns:a16="http://schemas.microsoft.com/office/drawing/2014/main" id="{CBF8958C-BA26-401B-8719-1B119B03876A}"/>
                      </a:ext>
                    </a:extLst>
                  </p:cNvPr>
                  <p:cNvCxnSpPr>
                    <a:cxnSpLocks/>
                  </p:cNvCxnSpPr>
                  <p:nvPr/>
                </p:nvCxnSpPr>
                <p:spPr>
                  <a:xfrm flipV="1">
                    <a:off x="5223017" y="4828978"/>
                    <a:ext cx="558767" cy="60834"/>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64" name="Straight Connector 1263">
                    <a:extLst>
                      <a:ext uri="{FF2B5EF4-FFF2-40B4-BE49-F238E27FC236}">
                        <a16:creationId xmlns:a16="http://schemas.microsoft.com/office/drawing/2014/main" id="{2262F7A4-1554-4ED2-A868-A744A7FEA9B3}"/>
                      </a:ext>
                    </a:extLst>
                  </p:cNvPr>
                  <p:cNvCxnSpPr>
                    <a:cxnSpLocks/>
                  </p:cNvCxnSpPr>
                  <p:nvPr/>
                </p:nvCxnSpPr>
                <p:spPr>
                  <a:xfrm flipV="1">
                    <a:off x="4851241" y="4893014"/>
                    <a:ext cx="371936" cy="144080"/>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65" name="Straight Connector 1264">
                    <a:extLst>
                      <a:ext uri="{FF2B5EF4-FFF2-40B4-BE49-F238E27FC236}">
                        <a16:creationId xmlns:a16="http://schemas.microsoft.com/office/drawing/2014/main" id="{77C8DBC5-F91C-43E9-B621-CEE92372570C}"/>
                      </a:ext>
                    </a:extLst>
                  </p:cNvPr>
                  <p:cNvCxnSpPr>
                    <a:cxnSpLocks/>
                  </p:cNvCxnSpPr>
                  <p:nvPr/>
                </p:nvCxnSpPr>
                <p:spPr>
                  <a:xfrm flipV="1">
                    <a:off x="5113560" y="4118190"/>
                    <a:ext cx="428551" cy="185703"/>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66" name="Straight Connector 1265">
                    <a:extLst>
                      <a:ext uri="{FF2B5EF4-FFF2-40B4-BE49-F238E27FC236}">
                        <a16:creationId xmlns:a16="http://schemas.microsoft.com/office/drawing/2014/main" id="{9732D452-86B9-40FE-B5B7-59EB77362BCD}"/>
                      </a:ext>
                    </a:extLst>
                  </p:cNvPr>
                  <p:cNvCxnSpPr>
                    <a:cxnSpLocks/>
                  </p:cNvCxnSpPr>
                  <p:nvPr/>
                </p:nvCxnSpPr>
                <p:spPr>
                  <a:xfrm flipV="1">
                    <a:off x="4838031" y="4310296"/>
                    <a:ext cx="270027" cy="201712"/>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67" name="Straight Connector 1266">
                    <a:extLst>
                      <a:ext uri="{FF2B5EF4-FFF2-40B4-BE49-F238E27FC236}">
                        <a16:creationId xmlns:a16="http://schemas.microsoft.com/office/drawing/2014/main" id="{229285B5-9911-4105-A4B7-30F42E6B65BD}"/>
                      </a:ext>
                    </a:extLst>
                  </p:cNvPr>
                  <p:cNvCxnSpPr>
                    <a:cxnSpLocks/>
                  </p:cNvCxnSpPr>
                  <p:nvPr/>
                </p:nvCxnSpPr>
                <p:spPr>
                  <a:xfrm flipV="1">
                    <a:off x="4670071" y="5037093"/>
                    <a:ext cx="183217" cy="144081"/>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68" name="Straight Connector 1267">
                    <a:extLst>
                      <a:ext uri="{FF2B5EF4-FFF2-40B4-BE49-F238E27FC236}">
                        <a16:creationId xmlns:a16="http://schemas.microsoft.com/office/drawing/2014/main" id="{4ECCC349-C1C3-407D-9056-C0DA3190E38F}"/>
                      </a:ext>
                    </a:extLst>
                  </p:cNvPr>
                  <p:cNvCxnSpPr>
                    <a:cxnSpLocks/>
                  </p:cNvCxnSpPr>
                  <p:nvPr/>
                </p:nvCxnSpPr>
                <p:spPr>
                  <a:xfrm flipV="1">
                    <a:off x="5092801" y="3711567"/>
                    <a:ext cx="313433" cy="240134"/>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69" name="Straight Connector 1268">
                    <a:extLst>
                      <a:ext uri="{FF2B5EF4-FFF2-40B4-BE49-F238E27FC236}">
                        <a16:creationId xmlns:a16="http://schemas.microsoft.com/office/drawing/2014/main" id="{C62EDE04-793C-401B-99CE-23B09E24290B}"/>
                      </a:ext>
                    </a:extLst>
                  </p:cNvPr>
                  <p:cNvCxnSpPr>
                    <a:cxnSpLocks/>
                  </p:cNvCxnSpPr>
                  <p:nvPr/>
                </p:nvCxnSpPr>
                <p:spPr>
                  <a:xfrm flipH="1">
                    <a:off x="5856825" y="3279330"/>
                    <a:ext cx="240121" cy="279744"/>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70" name="Straight Connector 1269">
                    <a:extLst>
                      <a:ext uri="{FF2B5EF4-FFF2-40B4-BE49-F238E27FC236}">
                        <a16:creationId xmlns:a16="http://schemas.microsoft.com/office/drawing/2014/main" id="{2D984755-76CF-441B-A3E0-3FCB21037396}"/>
                      </a:ext>
                    </a:extLst>
                  </p:cNvPr>
                  <p:cNvCxnSpPr>
                    <a:cxnSpLocks/>
                  </p:cNvCxnSpPr>
                  <p:nvPr/>
                </p:nvCxnSpPr>
                <p:spPr>
                  <a:xfrm>
                    <a:off x="6098192" y="3282531"/>
                    <a:ext cx="236443" cy="276543"/>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71" name="Straight Connector 1270">
                    <a:extLst>
                      <a:ext uri="{FF2B5EF4-FFF2-40B4-BE49-F238E27FC236}">
                        <a16:creationId xmlns:a16="http://schemas.microsoft.com/office/drawing/2014/main" id="{02C686CD-36E4-43E8-8E75-3CC9FEE390A1}"/>
                      </a:ext>
                    </a:extLst>
                  </p:cNvPr>
                  <p:cNvCxnSpPr>
                    <a:cxnSpLocks/>
                  </p:cNvCxnSpPr>
                  <p:nvPr/>
                </p:nvCxnSpPr>
                <p:spPr>
                  <a:xfrm flipV="1">
                    <a:off x="6096945" y="3559079"/>
                    <a:ext cx="237689" cy="485472"/>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72" name="Straight Connector 1271">
                    <a:extLst>
                      <a:ext uri="{FF2B5EF4-FFF2-40B4-BE49-F238E27FC236}">
                        <a16:creationId xmlns:a16="http://schemas.microsoft.com/office/drawing/2014/main" id="{B7452A09-2C30-45FA-AB23-77F47196C51E}"/>
                      </a:ext>
                    </a:extLst>
                  </p:cNvPr>
                  <p:cNvCxnSpPr>
                    <a:cxnSpLocks/>
                  </p:cNvCxnSpPr>
                  <p:nvPr/>
                </p:nvCxnSpPr>
                <p:spPr>
                  <a:xfrm>
                    <a:off x="6098193" y="4038363"/>
                    <a:ext cx="310139" cy="786654"/>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73" name="Straight Connector 1272">
                    <a:extLst>
                      <a:ext uri="{FF2B5EF4-FFF2-40B4-BE49-F238E27FC236}">
                        <a16:creationId xmlns:a16="http://schemas.microsoft.com/office/drawing/2014/main" id="{B83C5087-CCA8-45C6-A0C9-D2EF937D1DEA}"/>
                      </a:ext>
                    </a:extLst>
                  </p:cNvPr>
                  <p:cNvCxnSpPr>
                    <a:cxnSpLocks/>
                  </p:cNvCxnSpPr>
                  <p:nvPr/>
                </p:nvCxnSpPr>
                <p:spPr>
                  <a:xfrm flipV="1">
                    <a:off x="6095058" y="4825017"/>
                    <a:ext cx="313273" cy="938872"/>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74" name="Straight Connector 1273">
                    <a:extLst>
                      <a:ext uri="{FF2B5EF4-FFF2-40B4-BE49-F238E27FC236}">
                        <a16:creationId xmlns:a16="http://schemas.microsoft.com/office/drawing/2014/main" id="{92CF1001-14BD-4FD7-8254-8EC528D6221A}"/>
                      </a:ext>
                    </a:extLst>
                  </p:cNvPr>
                  <p:cNvCxnSpPr>
                    <a:cxnSpLocks/>
                  </p:cNvCxnSpPr>
                  <p:nvPr/>
                </p:nvCxnSpPr>
                <p:spPr>
                  <a:xfrm flipH="1">
                    <a:off x="6334635" y="3364252"/>
                    <a:ext cx="165816" cy="194826"/>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75" name="Straight Connector 1274">
                    <a:extLst>
                      <a:ext uri="{FF2B5EF4-FFF2-40B4-BE49-F238E27FC236}">
                        <a16:creationId xmlns:a16="http://schemas.microsoft.com/office/drawing/2014/main" id="{1737ED12-9BF0-4EFF-9DCB-A90ACEDE9E6C}"/>
                      </a:ext>
                    </a:extLst>
                  </p:cNvPr>
                  <p:cNvCxnSpPr>
                    <a:cxnSpLocks/>
                  </p:cNvCxnSpPr>
                  <p:nvPr/>
                </p:nvCxnSpPr>
                <p:spPr>
                  <a:xfrm flipH="1" flipV="1">
                    <a:off x="6334636" y="3559079"/>
                    <a:ext cx="316279" cy="557429"/>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76" name="Straight Connector 1275">
                    <a:extLst>
                      <a:ext uri="{FF2B5EF4-FFF2-40B4-BE49-F238E27FC236}">
                        <a16:creationId xmlns:a16="http://schemas.microsoft.com/office/drawing/2014/main" id="{768F4AAE-A9D0-46F6-B0AC-E6D2FD6DA240}"/>
                      </a:ext>
                    </a:extLst>
                  </p:cNvPr>
                  <p:cNvCxnSpPr>
                    <a:cxnSpLocks/>
                  </p:cNvCxnSpPr>
                  <p:nvPr/>
                </p:nvCxnSpPr>
                <p:spPr>
                  <a:xfrm flipH="1">
                    <a:off x="6407788" y="4116508"/>
                    <a:ext cx="241592" cy="712470"/>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77" name="Straight Connector 1276">
                    <a:extLst>
                      <a:ext uri="{FF2B5EF4-FFF2-40B4-BE49-F238E27FC236}">
                        <a16:creationId xmlns:a16="http://schemas.microsoft.com/office/drawing/2014/main" id="{8DBF3366-4A02-44C6-AA13-AD348322C609}"/>
                      </a:ext>
                    </a:extLst>
                  </p:cNvPr>
                  <p:cNvCxnSpPr>
                    <a:cxnSpLocks/>
                  </p:cNvCxnSpPr>
                  <p:nvPr/>
                </p:nvCxnSpPr>
                <p:spPr>
                  <a:xfrm flipH="1" flipV="1">
                    <a:off x="6409676" y="4825777"/>
                    <a:ext cx="320822" cy="938114"/>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78" name="Straight Connector 1277">
                    <a:extLst>
                      <a:ext uri="{FF2B5EF4-FFF2-40B4-BE49-F238E27FC236}">
                        <a16:creationId xmlns:a16="http://schemas.microsoft.com/office/drawing/2014/main" id="{FF0183A5-93F4-4ECD-B8CD-A11CAB498FB8}"/>
                      </a:ext>
                    </a:extLst>
                  </p:cNvPr>
                  <p:cNvCxnSpPr>
                    <a:cxnSpLocks/>
                  </p:cNvCxnSpPr>
                  <p:nvPr/>
                </p:nvCxnSpPr>
                <p:spPr>
                  <a:xfrm flipH="1">
                    <a:off x="6787272" y="3589901"/>
                    <a:ext cx="28149" cy="116347"/>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79" name="Straight Connector 1278">
                    <a:extLst>
                      <a:ext uri="{FF2B5EF4-FFF2-40B4-BE49-F238E27FC236}">
                        <a16:creationId xmlns:a16="http://schemas.microsoft.com/office/drawing/2014/main" id="{44F00BCB-10FF-4E87-BC68-8AF312BABAD4}"/>
                      </a:ext>
                    </a:extLst>
                  </p:cNvPr>
                  <p:cNvCxnSpPr>
                    <a:cxnSpLocks/>
                  </p:cNvCxnSpPr>
                  <p:nvPr/>
                </p:nvCxnSpPr>
                <p:spPr>
                  <a:xfrm flipH="1" flipV="1">
                    <a:off x="6787114" y="3711567"/>
                    <a:ext cx="294774" cy="594928"/>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80" name="Straight Connector 1279">
                    <a:extLst>
                      <a:ext uri="{FF2B5EF4-FFF2-40B4-BE49-F238E27FC236}">
                        <a16:creationId xmlns:a16="http://schemas.microsoft.com/office/drawing/2014/main" id="{F93D40EF-E879-4E48-AD72-4A260EF2382D}"/>
                      </a:ext>
                    </a:extLst>
                  </p:cNvPr>
                  <p:cNvCxnSpPr>
                    <a:cxnSpLocks/>
                  </p:cNvCxnSpPr>
                  <p:nvPr/>
                </p:nvCxnSpPr>
                <p:spPr>
                  <a:xfrm flipH="1">
                    <a:off x="6971092" y="4303891"/>
                    <a:ext cx="110794" cy="592324"/>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81" name="Straight Connector 1280">
                    <a:extLst>
                      <a:ext uri="{FF2B5EF4-FFF2-40B4-BE49-F238E27FC236}">
                        <a16:creationId xmlns:a16="http://schemas.microsoft.com/office/drawing/2014/main" id="{9E886642-1753-48EE-9B86-6239418DEB81}"/>
                      </a:ext>
                    </a:extLst>
                  </p:cNvPr>
                  <p:cNvCxnSpPr>
                    <a:cxnSpLocks/>
                  </p:cNvCxnSpPr>
                  <p:nvPr/>
                </p:nvCxnSpPr>
                <p:spPr>
                  <a:xfrm flipH="1" flipV="1">
                    <a:off x="6970171" y="4893014"/>
                    <a:ext cx="235781" cy="859744"/>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82" name="Straight Connector 1281">
                    <a:extLst>
                      <a:ext uri="{FF2B5EF4-FFF2-40B4-BE49-F238E27FC236}">
                        <a16:creationId xmlns:a16="http://schemas.microsoft.com/office/drawing/2014/main" id="{1D086501-C8DD-4F3B-9F0F-084A7536BADB}"/>
                      </a:ext>
                    </a:extLst>
                  </p:cNvPr>
                  <p:cNvCxnSpPr>
                    <a:cxnSpLocks/>
                  </p:cNvCxnSpPr>
                  <p:nvPr/>
                </p:nvCxnSpPr>
                <p:spPr>
                  <a:xfrm>
                    <a:off x="6500452" y="3364252"/>
                    <a:ext cx="282886" cy="340912"/>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83" name="Straight Connector 1282">
                    <a:extLst>
                      <a:ext uri="{FF2B5EF4-FFF2-40B4-BE49-F238E27FC236}">
                        <a16:creationId xmlns:a16="http://schemas.microsoft.com/office/drawing/2014/main" id="{35FB9A9C-5FB6-4376-A8CF-1B148454889B}"/>
                      </a:ext>
                    </a:extLst>
                  </p:cNvPr>
                  <p:cNvCxnSpPr>
                    <a:cxnSpLocks/>
                  </p:cNvCxnSpPr>
                  <p:nvPr/>
                </p:nvCxnSpPr>
                <p:spPr>
                  <a:xfrm flipV="1">
                    <a:off x="6651235" y="3702489"/>
                    <a:ext cx="135147" cy="412499"/>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84" name="Straight Connector 1283">
                    <a:extLst>
                      <a:ext uri="{FF2B5EF4-FFF2-40B4-BE49-F238E27FC236}">
                        <a16:creationId xmlns:a16="http://schemas.microsoft.com/office/drawing/2014/main" id="{1B50307A-C9F6-4276-8D4B-DA4EE03794E8}"/>
                      </a:ext>
                    </a:extLst>
                  </p:cNvPr>
                  <p:cNvCxnSpPr>
                    <a:cxnSpLocks/>
                  </p:cNvCxnSpPr>
                  <p:nvPr/>
                </p:nvCxnSpPr>
                <p:spPr>
                  <a:xfrm>
                    <a:off x="6653122" y="4118190"/>
                    <a:ext cx="317048" cy="774824"/>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85" name="Straight Connector 1284">
                    <a:extLst>
                      <a:ext uri="{FF2B5EF4-FFF2-40B4-BE49-F238E27FC236}">
                        <a16:creationId xmlns:a16="http://schemas.microsoft.com/office/drawing/2014/main" id="{AD358CA8-B0C4-4976-935A-61CED6ECC607}"/>
                      </a:ext>
                    </a:extLst>
                  </p:cNvPr>
                  <p:cNvCxnSpPr>
                    <a:cxnSpLocks/>
                  </p:cNvCxnSpPr>
                  <p:nvPr/>
                </p:nvCxnSpPr>
                <p:spPr>
                  <a:xfrm flipV="1">
                    <a:off x="6728609" y="4889812"/>
                    <a:ext cx="241561" cy="874079"/>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86" name="Straight Connector 1285">
                    <a:extLst>
                      <a:ext uri="{FF2B5EF4-FFF2-40B4-BE49-F238E27FC236}">
                        <a16:creationId xmlns:a16="http://schemas.microsoft.com/office/drawing/2014/main" id="{AE0A4694-D1B8-4C68-AD4A-C17890C3E455}"/>
                      </a:ext>
                    </a:extLst>
                  </p:cNvPr>
                  <p:cNvCxnSpPr>
                    <a:cxnSpLocks/>
                  </p:cNvCxnSpPr>
                  <p:nvPr/>
                </p:nvCxnSpPr>
                <p:spPr>
                  <a:xfrm flipH="1">
                    <a:off x="7083561" y="3951700"/>
                    <a:ext cx="13051" cy="350076"/>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87" name="Straight Connector 1286">
                    <a:extLst>
                      <a:ext uri="{FF2B5EF4-FFF2-40B4-BE49-F238E27FC236}">
                        <a16:creationId xmlns:a16="http://schemas.microsoft.com/office/drawing/2014/main" id="{065083D0-65DA-4120-8B39-048173ED9EB4}"/>
                      </a:ext>
                    </a:extLst>
                  </p:cNvPr>
                  <p:cNvCxnSpPr>
                    <a:cxnSpLocks/>
                  </p:cNvCxnSpPr>
                  <p:nvPr/>
                </p:nvCxnSpPr>
                <p:spPr>
                  <a:xfrm flipH="1" flipV="1">
                    <a:off x="7081515" y="4297490"/>
                    <a:ext cx="256658" cy="736402"/>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88" name="Straight Connector 1287">
                    <a:extLst>
                      <a:ext uri="{FF2B5EF4-FFF2-40B4-BE49-F238E27FC236}">
                        <a16:creationId xmlns:a16="http://schemas.microsoft.com/office/drawing/2014/main" id="{5506327D-89AA-44D8-9566-57F48CEC9987}"/>
                      </a:ext>
                    </a:extLst>
                  </p:cNvPr>
                  <p:cNvCxnSpPr>
                    <a:cxnSpLocks/>
                  </p:cNvCxnSpPr>
                  <p:nvPr/>
                </p:nvCxnSpPr>
                <p:spPr>
                  <a:xfrm flipH="1">
                    <a:off x="7206069" y="5030689"/>
                    <a:ext cx="132476" cy="726798"/>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89" name="Straight Connector 1288">
                    <a:extLst>
                      <a:ext uri="{FF2B5EF4-FFF2-40B4-BE49-F238E27FC236}">
                        <a16:creationId xmlns:a16="http://schemas.microsoft.com/office/drawing/2014/main" id="{DB0B329F-E5F8-43B1-814B-E39830791287}"/>
                      </a:ext>
                    </a:extLst>
                  </p:cNvPr>
                  <p:cNvCxnSpPr>
                    <a:cxnSpLocks/>
                  </p:cNvCxnSpPr>
                  <p:nvPr/>
                </p:nvCxnSpPr>
                <p:spPr>
                  <a:xfrm flipH="1" flipV="1">
                    <a:off x="7338172" y="5037095"/>
                    <a:ext cx="139652" cy="726796"/>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90" name="Straight Connector 1289">
                    <a:extLst>
                      <a:ext uri="{FF2B5EF4-FFF2-40B4-BE49-F238E27FC236}">
                        <a16:creationId xmlns:a16="http://schemas.microsoft.com/office/drawing/2014/main" id="{17AD43CB-E199-46B3-AFB8-7EF15C0E7611}"/>
                      </a:ext>
                    </a:extLst>
                  </p:cNvPr>
                  <p:cNvCxnSpPr>
                    <a:cxnSpLocks/>
                  </p:cNvCxnSpPr>
                  <p:nvPr/>
                </p:nvCxnSpPr>
                <p:spPr>
                  <a:xfrm flipH="1">
                    <a:off x="7338172" y="4515208"/>
                    <a:ext cx="11323" cy="528289"/>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91" name="Straight Connector 1290">
                    <a:extLst>
                      <a:ext uri="{FF2B5EF4-FFF2-40B4-BE49-F238E27FC236}">
                        <a16:creationId xmlns:a16="http://schemas.microsoft.com/office/drawing/2014/main" id="{ED9310B8-37EB-4E96-903E-4239B94E4B9A}"/>
                      </a:ext>
                    </a:extLst>
                  </p:cNvPr>
                  <p:cNvCxnSpPr>
                    <a:cxnSpLocks/>
                  </p:cNvCxnSpPr>
                  <p:nvPr/>
                </p:nvCxnSpPr>
                <p:spPr>
                  <a:xfrm flipH="1">
                    <a:off x="7479712" y="5181171"/>
                    <a:ext cx="39631" cy="576315"/>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92" name="Straight Connector 1291">
                    <a:extLst>
                      <a:ext uri="{FF2B5EF4-FFF2-40B4-BE49-F238E27FC236}">
                        <a16:creationId xmlns:a16="http://schemas.microsoft.com/office/drawing/2014/main" id="{9DA20C5E-B06E-41A3-AFEB-656CC2BFF3C1}"/>
                      </a:ext>
                    </a:extLst>
                  </p:cNvPr>
                  <p:cNvCxnSpPr/>
                  <p:nvPr/>
                </p:nvCxnSpPr>
                <p:spPr>
                  <a:xfrm flipH="1" flipV="1">
                    <a:off x="6334636" y="3559078"/>
                    <a:ext cx="452636" cy="152490"/>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93" name="Straight Connector 1292">
                    <a:extLst>
                      <a:ext uri="{FF2B5EF4-FFF2-40B4-BE49-F238E27FC236}">
                        <a16:creationId xmlns:a16="http://schemas.microsoft.com/office/drawing/2014/main" id="{09AF881E-D9D2-4A02-A449-B05800FAE08F}"/>
                      </a:ext>
                    </a:extLst>
                  </p:cNvPr>
                  <p:cNvCxnSpPr>
                    <a:cxnSpLocks/>
                  </p:cNvCxnSpPr>
                  <p:nvPr/>
                </p:nvCxnSpPr>
                <p:spPr>
                  <a:xfrm flipH="1" flipV="1">
                    <a:off x="6096401" y="4044550"/>
                    <a:ext cx="558767" cy="70438"/>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94" name="Straight Connector 1293">
                    <a:extLst>
                      <a:ext uri="{FF2B5EF4-FFF2-40B4-BE49-F238E27FC236}">
                        <a16:creationId xmlns:a16="http://schemas.microsoft.com/office/drawing/2014/main" id="{21626296-5F64-4C61-9E7F-BAB5B2A2CC36}"/>
                      </a:ext>
                    </a:extLst>
                  </p:cNvPr>
                  <p:cNvCxnSpPr>
                    <a:cxnSpLocks/>
                  </p:cNvCxnSpPr>
                  <p:nvPr/>
                </p:nvCxnSpPr>
                <p:spPr>
                  <a:xfrm flipH="1" flipV="1">
                    <a:off x="6409676" y="4828978"/>
                    <a:ext cx="558767" cy="60834"/>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95" name="Straight Connector 1294">
                    <a:extLst>
                      <a:ext uri="{FF2B5EF4-FFF2-40B4-BE49-F238E27FC236}">
                        <a16:creationId xmlns:a16="http://schemas.microsoft.com/office/drawing/2014/main" id="{8B027271-CA6E-4F3E-B67A-637A3965CCB1}"/>
                      </a:ext>
                    </a:extLst>
                  </p:cNvPr>
                  <p:cNvCxnSpPr>
                    <a:cxnSpLocks/>
                  </p:cNvCxnSpPr>
                  <p:nvPr/>
                </p:nvCxnSpPr>
                <p:spPr>
                  <a:xfrm flipH="1" flipV="1">
                    <a:off x="6968283" y="4893014"/>
                    <a:ext cx="371936" cy="144080"/>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96" name="Straight Connector 1295">
                    <a:extLst>
                      <a:ext uri="{FF2B5EF4-FFF2-40B4-BE49-F238E27FC236}">
                        <a16:creationId xmlns:a16="http://schemas.microsoft.com/office/drawing/2014/main" id="{7139F158-1B3F-4A80-B835-FD022DDBB156}"/>
                      </a:ext>
                    </a:extLst>
                  </p:cNvPr>
                  <p:cNvCxnSpPr>
                    <a:cxnSpLocks/>
                  </p:cNvCxnSpPr>
                  <p:nvPr/>
                </p:nvCxnSpPr>
                <p:spPr>
                  <a:xfrm flipH="1" flipV="1">
                    <a:off x="6649349" y="4118190"/>
                    <a:ext cx="428551" cy="185703"/>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97" name="Straight Connector 1296">
                    <a:extLst>
                      <a:ext uri="{FF2B5EF4-FFF2-40B4-BE49-F238E27FC236}">
                        <a16:creationId xmlns:a16="http://schemas.microsoft.com/office/drawing/2014/main" id="{CDCB26D4-B103-4E57-87AA-59788B8AB358}"/>
                      </a:ext>
                    </a:extLst>
                  </p:cNvPr>
                  <p:cNvCxnSpPr>
                    <a:cxnSpLocks/>
                  </p:cNvCxnSpPr>
                  <p:nvPr/>
                </p:nvCxnSpPr>
                <p:spPr>
                  <a:xfrm flipH="1" flipV="1">
                    <a:off x="7083401" y="4310296"/>
                    <a:ext cx="270027" cy="201712"/>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98" name="Straight Connector 1297">
                    <a:extLst>
                      <a:ext uri="{FF2B5EF4-FFF2-40B4-BE49-F238E27FC236}">
                        <a16:creationId xmlns:a16="http://schemas.microsoft.com/office/drawing/2014/main" id="{32E25C80-7938-41C0-A686-B8BB052298CC}"/>
                      </a:ext>
                    </a:extLst>
                  </p:cNvPr>
                  <p:cNvCxnSpPr>
                    <a:cxnSpLocks/>
                  </p:cNvCxnSpPr>
                  <p:nvPr/>
                </p:nvCxnSpPr>
                <p:spPr>
                  <a:xfrm flipH="1" flipV="1">
                    <a:off x="7338172" y="5037093"/>
                    <a:ext cx="183217" cy="144081"/>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99" name="Straight Connector 1298">
                    <a:extLst>
                      <a:ext uri="{FF2B5EF4-FFF2-40B4-BE49-F238E27FC236}">
                        <a16:creationId xmlns:a16="http://schemas.microsoft.com/office/drawing/2014/main" id="{7A0E517C-0456-4FC8-B559-161D910239CC}"/>
                      </a:ext>
                    </a:extLst>
                  </p:cNvPr>
                  <p:cNvCxnSpPr>
                    <a:cxnSpLocks/>
                  </p:cNvCxnSpPr>
                  <p:nvPr/>
                </p:nvCxnSpPr>
                <p:spPr>
                  <a:xfrm flipH="1" flipV="1">
                    <a:off x="6785225" y="3711567"/>
                    <a:ext cx="313433" cy="240134"/>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00" name="Straight Connector 1299">
                    <a:extLst>
                      <a:ext uri="{FF2B5EF4-FFF2-40B4-BE49-F238E27FC236}">
                        <a16:creationId xmlns:a16="http://schemas.microsoft.com/office/drawing/2014/main" id="{F7344497-986A-4CCD-9DAD-8447FAC0E89D}"/>
                      </a:ext>
                    </a:extLst>
                  </p:cNvPr>
                  <p:cNvCxnSpPr>
                    <a:cxnSpLocks/>
                  </p:cNvCxnSpPr>
                  <p:nvPr/>
                </p:nvCxnSpPr>
                <p:spPr>
                  <a:xfrm flipH="1" flipV="1">
                    <a:off x="5856780" y="7953566"/>
                    <a:ext cx="242052" cy="288480"/>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01" name="Straight Connector 1300">
                    <a:extLst>
                      <a:ext uri="{FF2B5EF4-FFF2-40B4-BE49-F238E27FC236}">
                        <a16:creationId xmlns:a16="http://schemas.microsoft.com/office/drawing/2014/main" id="{E68D9F69-3F04-4CAE-89B4-4145FA19A35C}"/>
                      </a:ext>
                    </a:extLst>
                  </p:cNvPr>
                  <p:cNvCxnSpPr>
                    <a:cxnSpLocks/>
                  </p:cNvCxnSpPr>
                  <p:nvPr/>
                </p:nvCxnSpPr>
                <p:spPr>
                  <a:xfrm flipH="1">
                    <a:off x="5856781" y="7470423"/>
                    <a:ext cx="236390" cy="483141"/>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02" name="Straight Connector 1301">
                    <a:extLst>
                      <a:ext uri="{FF2B5EF4-FFF2-40B4-BE49-F238E27FC236}">
                        <a16:creationId xmlns:a16="http://schemas.microsoft.com/office/drawing/2014/main" id="{6355BB7C-9683-4221-8D6E-1CBCB31F67A9}"/>
                      </a:ext>
                    </a:extLst>
                  </p:cNvPr>
                  <p:cNvCxnSpPr>
                    <a:cxnSpLocks/>
                  </p:cNvCxnSpPr>
                  <p:nvPr/>
                </p:nvCxnSpPr>
                <p:spPr>
                  <a:xfrm flipH="1" flipV="1">
                    <a:off x="5783083" y="6687625"/>
                    <a:ext cx="310087" cy="776395"/>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03" name="Straight Connector 1302">
                    <a:extLst>
                      <a:ext uri="{FF2B5EF4-FFF2-40B4-BE49-F238E27FC236}">
                        <a16:creationId xmlns:a16="http://schemas.microsoft.com/office/drawing/2014/main" id="{93900BC8-5768-46B7-A5A5-F82295723E3C}"/>
                      </a:ext>
                    </a:extLst>
                  </p:cNvPr>
                  <p:cNvCxnSpPr>
                    <a:cxnSpLocks/>
                  </p:cNvCxnSpPr>
                  <p:nvPr/>
                </p:nvCxnSpPr>
                <p:spPr>
                  <a:xfrm flipH="1">
                    <a:off x="5783083" y="5760311"/>
                    <a:ext cx="310139" cy="927314"/>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04" name="Straight Connector 1303">
                    <a:extLst>
                      <a:ext uri="{FF2B5EF4-FFF2-40B4-BE49-F238E27FC236}">
                        <a16:creationId xmlns:a16="http://schemas.microsoft.com/office/drawing/2014/main" id="{EADEE67C-EE9F-4D56-87CB-4754A94D665A}"/>
                      </a:ext>
                    </a:extLst>
                  </p:cNvPr>
                  <p:cNvCxnSpPr>
                    <a:cxnSpLocks/>
                  </p:cNvCxnSpPr>
                  <p:nvPr/>
                </p:nvCxnSpPr>
                <p:spPr>
                  <a:xfrm flipV="1">
                    <a:off x="5690963" y="7953566"/>
                    <a:ext cx="165816" cy="194826"/>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05" name="Straight Connector 1304">
                    <a:extLst>
                      <a:ext uri="{FF2B5EF4-FFF2-40B4-BE49-F238E27FC236}">
                        <a16:creationId xmlns:a16="http://schemas.microsoft.com/office/drawing/2014/main" id="{97B40837-9969-4334-ADF8-3F0C7F7DD98F}"/>
                      </a:ext>
                    </a:extLst>
                  </p:cNvPr>
                  <p:cNvCxnSpPr>
                    <a:cxnSpLocks/>
                  </p:cNvCxnSpPr>
                  <p:nvPr/>
                </p:nvCxnSpPr>
                <p:spPr>
                  <a:xfrm>
                    <a:off x="5540500" y="7396135"/>
                    <a:ext cx="316279" cy="557429"/>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06" name="Straight Connector 1305">
                    <a:extLst>
                      <a:ext uri="{FF2B5EF4-FFF2-40B4-BE49-F238E27FC236}">
                        <a16:creationId xmlns:a16="http://schemas.microsoft.com/office/drawing/2014/main" id="{14EB8D53-7D81-4FE3-B6F3-6A7697F0D0FA}"/>
                      </a:ext>
                    </a:extLst>
                  </p:cNvPr>
                  <p:cNvCxnSpPr>
                    <a:cxnSpLocks/>
                  </p:cNvCxnSpPr>
                  <p:nvPr/>
                </p:nvCxnSpPr>
                <p:spPr>
                  <a:xfrm flipV="1">
                    <a:off x="5542035" y="6683665"/>
                    <a:ext cx="241592" cy="712470"/>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07" name="Straight Connector 1306">
                    <a:extLst>
                      <a:ext uri="{FF2B5EF4-FFF2-40B4-BE49-F238E27FC236}">
                        <a16:creationId xmlns:a16="http://schemas.microsoft.com/office/drawing/2014/main" id="{9AA3C70B-31EB-4F7B-9E62-575061CAC83F}"/>
                      </a:ext>
                    </a:extLst>
                  </p:cNvPr>
                  <p:cNvCxnSpPr>
                    <a:cxnSpLocks/>
                  </p:cNvCxnSpPr>
                  <p:nvPr/>
                </p:nvCxnSpPr>
                <p:spPr>
                  <a:xfrm>
                    <a:off x="5460918" y="5748753"/>
                    <a:ext cx="320822" cy="938114"/>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08" name="Straight Connector 1307">
                    <a:extLst>
                      <a:ext uri="{FF2B5EF4-FFF2-40B4-BE49-F238E27FC236}">
                        <a16:creationId xmlns:a16="http://schemas.microsoft.com/office/drawing/2014/main" id="{AA936200-BBD5-4B99-8D27-92B57877355E}"/>
                      </a:ext>
                    </a:extLst>
                  </p:cNvPr>
                  <p:cNvCxnSpPr>
                    <a:cxnSpLocks/>
                  </p:cNvCxnSpPr>
                  <p:nvPr/>
                </p:nvCxnSpPr>
                <p:spPr>
                  <a:xfrm flipV="1">
                    <a:off x="5375994" y="7806394"/>
                    <a:ext cx="28149" cy="116347"/>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09" name="Straight Connector 1308">
                    <a:extLst>
                      <a:ext uri="{FF2B5EF4-FFF2-40B4-BE49-F238E27FC236}">
                        <a16:creationId xmlns:a16="http://schemas.microsoft.com/office/drawing/2014/main" id="{E9E7112F-5757-4E5A-B45B-488CDFAF49F0}"/>
                      </a:ext>
                    </a:extLst>
                  </p:cNvPr>
                  <p:cNvCxnSpPr>
                    <a:cxnSpLocks/>
                  </p:cNvCxnSpPr>
                  <p:nvPr/>
                </p:nvCxnSpPr>
                <p:spPr>
                  <a:xfrm>
                    <a:off x="5109528" y="7206148"/>
                    <a:ext cx="294774" cy="594928"/>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10" name="Straight Connector 1309">
                    <a:extLst>
                      <a:ext uri="{FF2B5EF4-FFF2-40B4-BE49-F238E27FC236}">
                        <a16:creationId xmlns:a16="http://schemas.microsoft.com/office/drawing/2014/main" id="{DE9B7EEB-6C5A-49D9-8E79-FEC6F99B481F}"/>
                      </a:ext>
                    </a:extLst>
                  </p:cNvPr>
                  <p:cNvCxnSpPr>
                    <a:cxnSpLocks/>
                  </p:cNvCxnSpPr>
                  <p:nvPr/>
                </p:nvCxnSpPr>
                <p:spPr>
                  <a:xfrm flipV="1">
                    <a:off x="5109528" y="6616428"/>
                    <a:ext cx="110794" cy="592322"/>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11" name="Straight Connector 1310">
                    <a:extLst>
                      <a:ext uri="{FF2B5EF4-FFF2-40B4-BE49-F238E27FC236}">
                        <a16:creationId xmlns:a16="http://schemas.microsoft.com/office/drawing/2014/main" id="{CF8E5263-38BA-4421-BB25-B91DAB93EEF6}"/>
                      </a:ext>
                    </a:extLst>
                  </p:cNvPr>
                  <p:cNvCxnSpPr>
                    <a:cxnSpLocks/>
                  </p:cNvCxnSpPr>
                  <p:nvPr/>
                </p:nvCxnSpPr>
                <p:spPr>
                  <a:xfrm>
                    <a:off x="4985464" y="5759886"/>
                    <a:ext cx="235781" cy="859744"/>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12" name="Straight Connector 1311">
                    <a:extLst>
                      <a:ext uri="{FF2B5EF4-FFF2-40B4-BE49-F238E27FC236}">
                        <a16:creationId xmlns:a16="http://schemas.microsoft.com/office/drawing/2014/main" id="{D0102BF1-3CD2-492C-AE4C-F2A0EFDDA605}"/>
                      </a:ext>
                    </a:extLst>
                  </p:cNvPr>
                  <p:cNvCxnSpPr>
                    <a:cxnSpLocks/>
                  </p:cNvCxnSpPr>
                  <p:nvPr/>
                </p:nvCxnSpPr>
                <p:spPr>
                  <a:xfrm flipH="1" flipV="1">
                    <a:off x="5408077" y="7807479"/>
                    <a:ext cx="282886" cy="340912"/>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13" name="Straight Connector 1312">
                    <a:extLst>
                      <a:ext uri="{FF2B5EF4-FFF2-40B4-BE49-F238E27FC236}">
                        <a16:creationId xmlns:a16="http://schemas.microsoft.com/office/drawing/2014/main" id="{15BDBB64-AB5C-4C60-B62B-337E543FAF7C}"/>
                      </a:ext>
                    </a:extLst>
                  </p:cNvPr>
                  <p:cNvCxnSpPr>
                    <a:cxnSpLocks/>
                  </p:cNvCxnSpPr>
                  <p:nvPr/>
                </p:nvCxnSpPr>
                <p:spPr>
                  <a:xfrm flipH="1">
                    <a:off x="5405033" y="7397656"/>
                    <a:ext cx="135147" cy="412499"/>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14" name="Straight Connector 1313">
                    <a:extLst>
                      <a:ext uri="{FF2B5EF4-FFF2-40B4-BE49-F238E27FC236}">
                        <a16:creationId xmlns:a16="http://schemas.microsoft.com/office/drawing/2014/main" id="{826BF236-3C53-4226-B2B3-F36860B301B4}"/>
                      </a:ext>
                    </a:extLst>
                  </p:cNvPr>
                  <p:cNvCxnSpPr>
                    <a:cxnSpLocks/>
                  </p:cNvCxnSpPr>
                  <p:nvPr/>
                </p:nvCxnSpPr>
                <p:spPr>
                  <a:xfrm flipH="1" flipV="1">
                    <a:off x="5221245" y="6619630"/>
                    <a:ext cx="317048" cy="774824"/>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15" name="Straight Connector 1314">
                    <a:extLst>
                      <a:ext uri="{FF2B5EF4-FFF2-40B4-BE49-F238E27FC236}">
                        <a16:creationId xmlns:a16="http://schemas.microsoft.com/office/drawing/2014/main" id="{3F6872B3-646F-4D8E-B94A-E3FDC3C0DB32}"/>
                      </a:ext>
                    </a:extLst>
                  </p:cNvPr>
                  <p:cNvCxnSpPr>
                    <a:cxnSpLocks/>
                  </p:cNvCxnSpPr>
                  <p:nvPr/>
                </p:nvCxnSpPr>
                <p:spPr>
                  <a:xfrm flipH="1">
                    <a:off x="5221245" y="5748753"/>
                    <a:ext cx="241560" cy="874079"/>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16" name="Straight Connector 1315">
                    <a:extLst>
                      <a:ext uri="{FF2B5EF4-FFF2-40B4-BE49-F238E27FC236}">
                        <a16:creationId xmlns:a16="http://schemas.microsoft.com/office/drawing/2014/main" id="{FC7CF63C-D2FB-4EC0-84FB-00F969FC9FBB}"/>
                      </a:ext>
                    </a:extLst>
                  </p:cNvPr>
                  <p:cNvCxnSpPr>
                    <a:cxnSpLocks/>
                  </p:cNvCxnSpPr>
                  <p:nvPr/>
                </p:nvCxnSpPr>
                <p:spPr>
                  <a:xfrm flipV="1">
                    <a:off x="5094803" y="7210870"/>
                    <a:ext cx="13051" cy="350076"/>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17" name="Straight Connector 1316">
                    <a:extLst>
                      <a:ext uri="{FF2B5EF4-FFF2-40B4-BE49-F238E27FC236}">
                        <a16:creationId xmlns:a16="http://schemas.microsoft.com/office/drawing/2014/main" id="{7D0AA503-6302-4A21-8936-4C6783D0371C}"/>
                      </a:ext>
                    </a:extLst>
                  </p:cNvPr>
                  <p:cNvCxnSpPr>
                    <a:cxnSpLocks/>
                  </p:cNvCxnSpPr>
                  <p:nvPr/>
                </p:nvCxnSpPr>
                <p:spPr>
                  <a:xfrm>
                    <a:off x="4853243" y="6478753"/>
                    <a:ext cx="256658" cy="736402"/>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18" name="Straight Connector 1317">
                    <a:extLst>
                      <a:ext uri="{FF2B5EF4-FFF2-40B4-BE49-F238E27FC236}">
                        <a16:creationId xmlns:a16="http://schemas.microsoft.com/office/drawing/2014/main" id="{47A40AD4-B804-48D0-94D4-BAFBD2FF287D}"/>
                      </a:ext>
                    </a:extLst>
                  </p:cNvPr>
                  <p:cNvCxnSpPr>
                    <a:cxnSpLocks/>
                  </p:cNvCxnSpPr>
                  <p:nvPr/>
                </p:nvCxnSpPr>
                <p:spPr>
                  <a:xfrm flipV="1">
                    <a:off x="4852870" y="5755159"/>
                    <a:ext cx="132476" cy="726796"/>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19" name="Straight Connector 1318">
                    <a:extLst>
                      <a:ext uri="{FF2B5EF4-FFF2-40B4-BE49-F238E27FC236}">
                        <a16:creationId xmlns:a16="http://schemas.microsoft.com/office/drawing/2014/main" id="{B4CF000D-073F-44A5-B0DE-F5F1776421F9}"/>
                      </a:ext>
                    </a:extLst>
                  </p:cNvPr>
                  <p:cNvCxnSpPr>
                    <a:cxnSpLocks/>
                  </p:cNvCxnSpPr>
                  <p:nvPr/>
                </p:nvCxnSpPr>
                <p:spPr>
                  <a:xfrm>
                    <a:off x="4713591" y="5748754"/>
                    <a:ext cx="139652" cy="726796"/>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20" name="Straight Connector 1319">
                    <a:extLst>
                      <a:ext uri="{FF2B5EF4-FFF2-40B4-BE49-F238E27FC236}">
                        <a16:creationId xmlns:a16="http://schemas.microsoft.com/office/drawing/2014/main" id="{FBAD2DD9-7CB2-4DCD-8B14-83762536CAF9}"/>
                      </a:ext>
                    </a:extLst>
                  </p:cNvPr>
                  <p:cNvCxnSpPr>
                    <a:cxnSpLocks/>
                  </p:cNvCxnSpPr>
                  <p:nvPr/>
                </p:nvCxnSpPr>
                <p:spPr>
                  <a:xfrm flipV="1">
                    <a:off x="4841920" y="6469149"/>
                    <a:ext cx="11323" cy="528289"/>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21" name="Straight Connector 1320">
                    <a:extLst>
                      <a:ext uri="{FF2B5EF4-FFF2-40B4-BE49-F238E27FC236}">
                        <a16:creationId xmlns:a16="http://schemas.microsoft.com/office/drawing/2014/main" id="{930A6092-A882-4349-A25F-6BB1D83EF819}"/>
                      </a:ext>
                    </a:extLst>
                  </p:cNvPr>
                  <p:cNvCxnSpPr>
                    <a:cxnSpLocks/>
                  </p:cNvCxnSpPr>
                  <p:nvPr/>
                </p:nvCxnSpPr>
                <p:spPr>
                  <a:xfrm flipV="1">
                    <a:off x="4672073" y="5755157"/>
                    <a:ext cx="39631" cy="576315"/>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22" name="Straight Connector 1321">
                    <a:extLst>
                      <a:ext uri="{FF2B5EF4-FFF2-40B4-BE49-F238E27FC236}">
                        <a16:creationId xmlns:a16="http://schemas.microsoft.com/office/drawing/2014/main" id="{6C758B93-2319-4DC2-89FC-F13DD7418D58}"/>
                      </a:ext>
                    </a:extLst>
                  </p:cNvPr>
                  <p:cNvCxnSpPr>
                    <a:cxnSpLocks/>
                  </p:cNvCxnSpPr>
                  <p:nvPr/>
                </p:nvCxnSpPr>
                <p:spPr>
                  <a:xfrm>
                    <a:off x="5404143" y="7801075"/>
                    <a:ext cx="452636" cy="152490"/>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23" name="Straight Connector 1322">
                    <a:extLst>
                      <a:ext uri="{FF2B5EF4-FFF2-40B4-BE49-F238E27FC236}">
                        <a16:creationId xmlns:a16="http://schemas.microsoft.com/office/drawing/2014/main" id="{CD09209E-38A8-48F8-9174-0000A1CF4ADB}"/>
                      </a:ext>
                    </a:extLst>
                  </p:cNvPr>
                  <p:cNvCxnSpPr>
                    <a:cxnSpLocks/>
                  </p:cNvCxnSpPr>
                  <p:nvPr/>
                </p:nvCxnSpPr>
                <p:spPr>
                  <a:xfrm>
                    <a:off x="5536246" y="7397656"/>
                    <a:ext cx="560699" cy="69568"/>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24" name="Straight Connector 1323">
                    <a:extLst>
                      <a:ext uri="{FF2B5EF4-FFF2-40B4-BE49-F238E27FC236}">
                        <a16:creationId xmlns:a16="http://schemas.microsoft.com/office/drawing/2014/main" id="{C5973A77-C070-43EF-B293-FB11CC5C9E0F}"/>
                      </a:ext>
                    </a:extLst>
                  </p:cNvPr>
                  <p:cNvCxnSpPr>
                    <a:cxnSpLocks/>
                  </p:cNvCxnSpPr>
                  <p:nvPr/>
                </p:nvCxnSpPr>
                <p:spPr>
                  <a:xfrm>
                    <a:off x="5222973" y="6622831"/>
                    <a:ext cx="558767" cy="60834"/>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25" name="Straight Connector 1324">
                    <a:extLst>
                      <a:ext uri="{FF2B5EF4-FFF2-40B4-BE49-F238E27FC236}">
                        <a16:creationId xmlns:a16="http://schemas.microsoft.com/office/drawing/2014/main" id="{504449B4-79D7-4E52-84D8-F3B41B16C878}"/>
                      </a:ext>
                    </a:extLst>
                  </p:cNvPr>
                  <p:cNvCxnSpPr>
                    <a:cxnSpLocks/>
                  </p:cNvCxnSpPr>
                  <p:nvPr/>
                </p:nvCxnSpPr>
                <p:spPr>
                  <a:xfrm>
                    <a:off x="4851196" y="6475550"/>
                    <a:ext cx="371936" cy="144080"/>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26" name="Straight Connector 1325">
                    <a:extLst>
                      <a:ext uri="{FF2B5EF4-FFF2-40B4-BE49-F238E27FC236}">
                        <a16:creationId xmlns:a16="http://schemas.microsoft.com/office/drawing/2014/main" id="{0EFB7B70-39AC-407F-8CF2-5D17476E2001}"/>
                      </a:ext>
                    </a:extLst>
                  </p:cNvPr>
                  <p:cNvCxnSpPr>
                    <a:cxnSpLocks/>
                  </p:cNvCxnSpPr>
                  <p:nvPr/>
                </p:nvCxnSpPr>
                <p:spPr>
                  <a:xfrm>
                    <a:off x="5113516" y="7208751"/>
                    <a:ext cx="428551" cy="185703"/>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27" name="Straight Connector 1326">
                    <a:extLst>
                      <a:ext uri="{FF2B5EF4-FFF2-40B4-BE49-F238E27FC236}">
                        <a16:creationId xmlns:a16="http://schemas.microsoft.com/office/drawing/2014/main" id="{BE337614-9FBF-4639-825E-FA343D22A4E4}"/>
                      </a:ext>
                    </a:extLst>
                  </p:cNvPr>
                  <p:cNvCxnSpPr>
                    <a:cxnSpLocks/>
                  </p:cNvCxnSpPr>
                  <p:nvPr/>
                </p:nvCxnSpPr>
                <p:spPr>
                  <a:xfrm>
                    <a:off x="4837986" y="7000636"/>
                    <a:ext cx="270027" cy="201712"/>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28" name="Straight Connector 1327">
                    <a:extLst>
                      <a:ext uri="{FF2B5EF4-FFF2-40B4-BE49-F238E27FC236}">
                        <a16:creationId xmlns:a16="http://schemas.microsoft.com/office/drawing/2014/main" id="{83AAF660-5647-4E5F-9694-E2E51A89CECE}"/>
                      </a:ext>
                    </a:extLst>
                  </p:cNvPr>
                  <p:cNvCxnSpPr>
                    <a:cxnSpLocks/>
                  </p:cNvCxnSpPr>
                  <p:nvPr/>
                </p:nvCxnSpPr>
                <p:spPr>
                  <a:xfrm>
                    <a:off x="4670026" y="6331469"/>
                    <a:ext cx="183217" cy="144081"/>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29" name="Straight Connector 1328">
                    <a:extLst>
                      <a:ext uri="{FF2B5EF4-FFF2-40B4-BE49-F238E27FC236}">
                        <a16:creationId xmlns:a16="http://schemas.microsoft.com/office/drawing/2014/main" id="{B8EC255B-CDE5-4279-B07A-B1CBEE5BA439}"/>
                      </a:ext>
                    </a:extLst>
                  </p:cNvPr>
                  <p:cNvCxnSpPr>
                    <a:cxnSpLocks/>
                  </p:cNvCxnSpPr>
                  <p:nvPr/>
                </p:nvCxnSpPr>
                <p:spPr>
                  <a:xfrm>
                    <a:off x="5092757" y="7560942"/>
                    <a:ext cx="313433" cy="240134"/>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30" name="Straight Connector 1329">
                    <a:extLst>
                      <a:ext uri="{FF2B5EF4-FFF2-40B4-BE49-F238E27FC236}">
                        <a16:creationId xmlns:a16="http://schemas.microsoft.com/office/drawing/2014/main" id="{6A4555C9-C0A7-42C3-99E4-6E5435658833}"/>
                      </a:ext>
                    </a:extLst>
                  </p:cNvPr>
                  <p:cNvCxnSpPr>
                    <a:cxnSpLocks/>
                  </p:cNvCxnSpPr>
                  <p:nvPr/>
                </p:nvCxnSpPr>
                <p:spPr>
                  <a:xfrm flipV="1">
                    <a:off x="6098148" y="7953566"/>
                    <a:ext cx="236443" cy="286531"/>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31" name="Straight Connector 1330">
                    <a:extLst>
                      <a:ext uri="{FF2B5EF4-FFF2-40B4-BE49-F238E27FC236}">
                        <a16:creationId xmlns:a16="http://schemas.microsoft.com/office/drawing/2014/main" id="{9AC895AD-EFC0-4551-9F13-788E0CD4D1E5}"/>
                      </a:ext>
                    </a:extLst>
                  </p:cNvPr>
                  <p:cNvCxnSpPr>
                    <a:cxnSpLocks/>
                  </p:cNvCxnSpPr>
                  <p:nvPr/>
                </p:nvCxnSpPr>
                <p:spPr>
                  <a:xfrm>
                    <a:off x="6096945" y="7467222"/>
                    <a:ext cx="237644" cy="486343"/>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32" name="Straight Connector 1331">
                    <a:extLst>
                      <a:ext uri="{FF2B5EF4-FFF2-40B4-BE49-F238E27FC236}">
                        <a16:creationId xmlns:a16="http://schemas.microsoft.com/office/drawing/2014/main" id="{E03528F8-C8FA-402A-BD68-C225361673CF}"/>
                      </a:ext>
                    </a:extLst>
                  </p:cNvPr>
                  <p:cNvCxnSpPr>
                    <a:cxnSpLocks/>
                  </p:cNvCxnSpPr>
                  <p:nvPr/>
                </p:nvCxnSpPr>
                <p:spPr>
                  <a:xfrm flipV="1">
                    <a:off x="6096945" y="6687625"/>
                    <a:ext cx="311342" cy="779597"/>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33" name="Straight Connector 1332">
                    <a:extLst>
                      <a:ext uri="{FF2B5EF4-FFF2-40B4-BE49-F238E27FC236}">
                        <a16:creationId xmlns:a16="http://schemas.microsoft.com/office/drawing/2014/main" id="{F47CC53D-C31C-409E-A3C9-A166B0A1E7E1}"/>
                      </a:ext>
                    </a:extLst>
                  </p:cNvPr>
                  <p:cNvCxnSpPr>
                    <a:cxnSpLocks/>
                  </p:cNvCxnSpPr>
                  <p:nvPr/>
                </p:nvCxnSpPr>
                <p:spPr>
                  <a:xfrm>
                    <a:off x="6098148" y="5760311"/>
                    <a:ext cx="310139" cy="927314"/>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34" name="Straight Connector 1333">
                    <a:extLst>
                      <a:ext uri="{FF2B5EF4-FFF2-40B4-BE49-F238E27FC236}">
                        <a16:creationId xmlns:a16="http://schemas.microsoft.com/office/drawing/2014/main" id="{A90AECE0-0BE1-4B20-A5B1-419AFD4B223A}"/>
                      </a:ext>
                    </a:extLst>
                  </p:cNvPr>
                  <p:cNvCxnSpPr>
                    <a:cxnSpLocks/>
                  </p:cNvCxnSpPr>
                  <p:nvPr/>
                </p:nvCxnSpPr>
                <p:spPr>
                  <a:xfrm flipH="1" flipV="1">
                    <a:off x="6334591" y="7953566"/>
                    <a:ext cx="165816" cy="194826"/>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35" name="Straight Connector 1334">
                    <a:extLst>
                      <a:ext uri="{FF2B5EF4-FFF2-40B4-BE49-F238E27FC236}">
                        <a16:creationId xmlns:a16="http://schemas.microsoft.com/office/drawing/2014/main" id="{60D6D26C-2587-4B63-858C-22B824846B27}"/>
                      </a:ext>
                    </a:extLst>
                  </p:cNvPr>
                  <p:cNvCxnSpPr>
                    <a:cxnSpLocks/>
                  </p:cNvCxnSpPr>
                  <p:nvPr/>
                </p:nvCxnSpPr>
                <p:spPr>
                  <a:xfrm flipH="1">
                    <a:off x="6334591" y="7396135"/>
                    <a:ext cx="316279" cy="557429"/>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36" name="Straight Connector 1335">
                    <a:extLst>
                      <a:ext uri="{FF2B5EF4-FFF2-40B4-BE49-F238E27FC236}">
                        <a16:creationId xmlns:a16="http://schemas.microsoft.com/office/drawing/2014/main" id="{30F4ED6E-2838-4B99-AD22-E1EC2C3F0B27}"/>
                      </a:ext>
                    </a:extLst>
                  </p:cNvPr>
                  <p:cNvCxnSpPr>
                    <a:cxnSpLocks/>
                  </p:cNvCxnSpPr>
                  <p:nvPr/>
                </p:nvCxnSpPr>
                <p:spPr>
                  <a:xfrm flipH="1" flipV="1">
                    <a:off x="6407743" y="6683665"/>
                    <a:ext cx="241592" cy="712470"/>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37" name="Straight Connector 1336">
                    <a:extLst>
                      <a:ext uri="{FF2B5EF4-FFF2-40B4-BE49-F238E27FC236}">
                        <a16:creationId xmlns:a16="http://schemas.microsoft.com/office/drawing/2014/main" id="{04227165-2370-465A-A505-4FA38D2EF4AD}"/>
                      </a:ext>
                    </a:extLst>
                  </p:cNvPr>
                  <p:cNvCxnSpPr>
                    <a:cxnSpLocks/>
                  </p:cNvCxnSpPr>
                  <p:nvPr/>
                </p:nvCxnSpPr>
                <p:spPr>
                  <a:xfrm flipH="1">
                    <a:off x="6409630" y="5748753"/>
                    <a:ext cx="320822" cy="938114"/>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38" name="Straight Connector 1337">
                    <a:extLst>
                      <a:ext uri="{FF2B5EF4-FFF2-40B4-BE49-F238E27FC236}">
                        <a16:creationId xmlns:a16="http://schemas.microsoft.com/office/drawing/2014/main" id="{9DE4D824-B057-4437-81B6-2C6ABB23E71D}"/>
                      </a:ext>
                    </a:extLst>
                  </p:cNvPr>
                  <p:cNvCxnSpPr>
                    <a:cxnSpLocks/>
                  </p:cNvCxnSpPr>
                  <p:nvPr/>
                </p:nvCxnSpPr>
                <p:spPr>
                  <a:xfrm flipH="1" flipV="1">
                    <a:off x="6787227" y="7806394"/>
                    <a:ext cx="28149" cy="116347"/>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39" name="Straight Connector 1338">
                    <a:extLst>
                      <a:ext uri="{FF2B5EF4-FFF2-40B4-BE49-F238E27FC236}">
                        <a16:creationId xmlns:a16="http://schemas.microsoft.com/office/drawing/2014/main" id="{FE15C6E1-E84B-4B5F-81E9-878D51715745}"/>
                      </a:ext>
                    </a:extLst>
                  </p:cNvPr>
                  <p:cNvCxnSpPr>
                    <a:cxnSpLocks/>
                  </p:cNvCxnSpPr>
                  <p:nvPr/>
                </p:nvCxnSpPr>
                <p:spPr>
                  <a:xfrm flipH="1">
                    <a:off x="6787068" y="7206148"/>
                    <a:ext cx="294774" cy="594928"/>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40" name="Straight Connector 1339">
                    <a:extLst>
                      <a:ext uri="{FF2B5EF4-FFF2-40B4-BE49-F238E27FC236}">
                        <a16:creationId xmlns:a16="http://schemas.microsoft.com/office/drawing/2014/main" id="{56E6A961-4145-4AE2-A1B5-230BAFFDF32E}"/>
                      </a:ext>
                    </a:extLst>
                  </p:cNvPr>
                  <p:cNvCxnSpPr>
                    <a:cxnSpLocks/>
                  </p:cNvCxnSpPr>
                  <p:nvPr/>
                </p:nvCxnSpPr>
                <p:spPr>
                  <a:xfrm flipH="1" flipV="1">
                    <a:off x="6971048" y="6616428"/>
                    <a:ext cx="110794" cy="592324"/>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41" name="Straight Connector 1340">
                    <a:extLst>
                      <a:ext uri="{FF2B5EF4-FFF2-40B4-BE49-F238E27FC236}">
                        <a16:creationId xmlns:a16="http://schemas.microsoft.com/office/drawing/2014/main" id="{ECE2803D-4451-432D-8D95-4A2355B9FC81}"/>
                      </a:ext>
                    </a:extLst>
                  </p:cNvPr>
                  <p:cNvCxnSpPr>
                    <a:cxnSpLocks/>
                  </p:cNvCxnSpPr>
                  <p:nvPr/>
                </p:nvCxnSpPr>
                <p:spPr>
                  <a:xfrm flipH="1">
                    <a:off x="6970125" y="5759886"/>
                    <a:ext cx="235781" cy="859744"/>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42" name="Straight Connector 1341">
                    <a:extLst>
                      <a:ext uri="{FF2B5EF4-FFF2-40B4-BE49-F238E27FC236}">
                        <a16:creationId xmlns:a16="http://schemas.microsoft.com/office/drawing/2014/main" id="{37C26B4F-3CA6-49BD-84FB-845EB3073BCA}"/>
                      </a:ext>
                    </a:extLst>
                  </p:cNvPr>
                  <p:cNvCxnSpPr>
                    <a:cxnSpLocks/>
                  </p:cNvCxnSpPr>
                  <p:nvPr/>
                </p:nvCxnSpPr>
                <p:spPr>
                  <a:xfrm flipV="1">
                    <a:off x="6500408" y="7807479"/>
                    <a:ext cx="282886" cy="340912"/>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43" name="Straight Connector 1342">
                    <a:extLst>
                      <a:ext uri="{FF2B5EF4-FFF2-40B4-BE49-F238E27FC236}">
                        <a16:creationId xmlns:a16="http://schemas.microsoft.com/office/drawing/2014/main" id="{5631CCBB-0F61-4617-8F30-31F077BEB93A}"/>
                      </a:ext>
                    </a:extLst>
                  </p:cNvPr>
                  <p:cNvCxnSpPr>
                    <a:cxnSpLocks/>
                  </p:cNvCxnSpPr>
                  <p:nvPr/>
                </p:nvCxnSpPr>
                <p:spPr>
                  <a:xfrm>
                    <a:off x="6651190" y="7397656"/>
                    <a:ext cx="135147" cy="412499"/>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44" name="Straight Connector 1343">
                    <a:extLst>
                      <a:ext uri="{FF2B5EF4-FFF2-40B4-BE49-F238E27FC236}">
                        <a16:creationId xmlns:a16="http://schemas.microsoft.com/office/drawing/2014/main" id="{281F5A3A-981F-49EA-B67B-BC0F1FB0EB7B}"/>
                      </a:ext>
                    </a:extLst>
                  </p:cNvPr>
                  <p:cNvCxnSpPr>
                    <a:cxnSpLocks/>
                  </p:cNvCxnSpPr>
                  <p:nvPr/>
                </p:nvCxnSpPr>
                <p:spPr>
                  <a:xfrm flipV="1">
                    <a:off x="6653078" y="6619630"/>
                    <a:ext cx="317048" cy="774824"/>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45" name="Straight Connector 1344">
                    <a:extLst>
                      <a:ext uri="{FF2B5EF4-FFF2-40B4-BE49-F238E27FC236}">
                        <a16:creationId xmlns:a16="http://schemas.microsoft.com/office/drawing/2014/main" id="{124B5AA1-2D81-47EA-A289-8997B371739B}"/>
                      </a:ext>
                    </a:extLst>
                  </p:cNvPr>
                  <p:cNvCxnSpPr>
                    <a:cxnSpLocks/>
                  </p:cNvCxnSpPr>
                  <p:nvPr/>
                </p:nvCxnSpPr>
                <p:spPr>
                  <a:xfrm>
                    <a:off x="6728565" y="5748753"/>
                    <a:ext cx="241561" cy="874079"/>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46" name="Straight Connector 1345">
                    <a:extLst>
                      <a:ext uri="{FF2B5EF4-FFF2-40B4-BE49-F238E27FC236}">
                        <a16:creationId xmlns:a16="http://schemas.microsoft.com/office/drawing/2014/main" id="{CD65D98F-493F-418F-9979-3245BC075EA8}"/>
                      </a:ext>
                    </a:extLst>
                  </p:cNvPr>
                  <p:cNvCxnSpPr>
                    <a:cxnSpLocks/>
                  </p:cNvCxnSpPr>
                  <p:nvPr/>
                </p:nvCxnSpPr>
                <p:spPr>
                  <a:xfrm flipH="1" flipV="1">
                    <a:off x="7083516" y="7210868"/>
                    <a:ext cx="13051" cy="350076"/>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47" name="Straight Connector 1346">
                    <a:extLst>
                      <a:ext uri="{FF2B5EF4-FFF2-40B4-BE49-F238E27FC236}">
                        <a16:creationId xmlns:a16="http://schemas.microsoft.com/office/drawing/2014/main" id="{BD7B02A0-692A-47CB-A11E-2B7F0D0AF307}"/>
                      </a:ext>
                    </a:extLst>
                  </p:cNvPr>
                  <p:cNvCxnSpPr>
                    <a:cxnSpLocks/>
                  </p:cNvCxnSpPr>
                  <p:nvPr/>
                </p:nvCxnSpPr>
                <p:spPr>
                  <a:xfrm flipH="1">
                    <a:off x="7081469" y="6478753"/>
                    <a:ext cx="256658" cy="736402"/>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48" name="Straight Connector 1347">
                    <a:extLst>
                      <a:ext uri="{FF2B5EF4-FFF2-40B4-BE49-F238E27FC236}">
                        <a16:creationId xmlns:a16="http://schemas.microsoft.com/office/drawing/2014/main" id="{2FA545D2-FE8C-4E1B-B9E8-6D753F395770}"/>
                      </a:ext>
                    </a:extLst>
                  </p:cNvPr>
                  <p:cNvCxnSpPr>
                    <a:cxnSpLocks/>
                  </p:cNvCxnSpPr>
                  <p:nvPr/>
                </p:nvCxnSpPr>
                <p:spPr>
                  <a:xfrm flipH="1" flipV="1">
                    <a:off x="7206025" y="5755157"/>
                    <a:ext cx="132476" cy="726798"/>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49" name="Straight Connector 1348">
                    <a:extLst>
                      <a:ext uri="{FF2B5EF4-FFF2-40B4-BE49-F238E27FC236}">
                        <a16:creationId xmlns:a16="http://schemas.microsoft.com/office/drawing/2014/main" id="{1D3ABF78-E4B8-41C0-B712-9B3E9D4CFBBF}"/>
                      </a:ext>
                    </a:extLst>
                  </p:cNvPr>
                  <p:cNvCxnSpPr>
                    <a:cxnSpLocks/>
                  </p:cNvCxnSpPr>
                  <p:nvPr/>
                </p:nvCxnSpPr>
                <p:spPr>
                  <a:xfrm flipH="1">
                    <a:off x="7338128" y="5748754"/>
                    <a:ext cx="139652" cy="726796"/>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50" name="Straight Connector 1349">
                    <a:extLst>
                      <a:ext uri="{FF2B5EF4-FFF2-40B4-BE49-F238E27FC236}">
                        <a16:creationId xmlns:a16="http://schemas.microsoft.com/office/drawing/2014/main" id="{CFDEE8DA-4F19-48BC-848B-3CA031D52E7B}"/>
                      </a:ext>
                    </a:extLst>
                  </p:cNvPr>
                  <p:cNvCxnSpPr>
                    <a:cxnSpLocks/>
                  </p:cNvCxnSpPr>
                  <p:nvPr/>
                </p:nvCxnSpPr>
                <p:spPr>
                  <a:xfrm flipH="1" flipV="1">
                    <a:off x="7338128" y="6469147"/>
                    <a:ext cx="11323" cy="528289"/>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51" name="Straight Connector 1350">
                    <a:extLst>
                      <a:ext uri="{FF2B5EF4-FFF2-40B4-BE49-F238E27FC236}">
                        <a16:creationId xmlns:a16="http://schemas.microsoft.com/office/drawing/2014/main" id="{ABE3F4F2-2CA9-4400-B820-ED7036489755}"/>
                      </a:ext>
                    </a:extLst>
                  </p:cNvPr>
                  <p:cNvCxnSpPr>
                    <a:cxnSpLocks/>
                  </p:cNvCxnSpPr>
                  <p:nvPr/>
                </p:nvCxnSpPr>
                <p:spPr>
                  <a:xfrm flipH="1" flipV="1">
                    <a:off x="7479666" y="5755157"/>
                    <a:ext cx="39631" cy="576315"/>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52" name="Straight Connector 1351">
                    <a:extLst>
                      <a:ext uri="{FF2B5EF4-FFF2-40B4-BE49-F238E27FC236}">
                        <a16:creationId xmlns:a16="http://schemas.microsoft.com/office/drawing/2014/main" id="{A56756F2-A067-47DD-A800-311AF10EA216}"/>
                      </a:ext>
                    </a:extLst>
                  </p:cNvPr>
                  <p:cNvCxnSpPr/>
                  <p:nvPr/>
                </p:nvCxnSpPr>
                <p:spPr>
                  <a:xfrm flipH="1">
                    <a:off x="6334591" y="7801075"/>
                    <a:ext cx="452636" cy="152490"/>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53" name="Straight Connector 1352">
                    <a:extLst>
                      <a:ext uri="{FF2B5EF4-FFF2-40B4-BE49-F238E27FC236}">
                        <a16:creationId xmlns:a16="http://schemas.microsoft.com/office/drawing/2014/main" id="{562169D8-4C2E-42F4-ADAF-A6448A262B94}"/>
                      </a:ext>
                    </a:extLst>
                  </p:cNvPr>
                  <p:cNvCxnSpPr>
                    <a:cxnSpLocks/>
                  </p:cNvCxnSpPr>
                  <p:nvPr/>
                </p:nvCxnSpPr>
                <p:spPr>
                  <a:xfrm flipH="1">
                    <a:off x="6095058" y="7397656"/>
                    <a:ext cx="560066" cy="69568"/>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54" name="Straight Connector 1353">
                    <a:extLst>
                      <a:ext uri="{FF2B5EF4-FFF2-40B4-BE49-F238E27FC236}">
                        <a16:creationId xmlns:a16="http://schemas.microsoft.com/office/drawing/2014/main" id="{F74FFBD5-C15B-4741-AFEF-1B3D8F9726B2}"/>
                      </a:ext>
                    </a:extLst>
                  </p:cNvPr>
                  <p:cNvCxnSpPr>
                    <a:cxnSpLocks/>
                  </p:cNvCxnSpPr>
                  <p:nvPr/>
                </p:nvCxnSpPr>
                <p:spPr>
                  <a:xfrm flipH="1">
                    <a:off x="6409630" y="6622831"/>
                    <a:ext cx="558767" cy="60834"/>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55" name="Straight Connector 1354">
                    <a:extLst>
                      <a:ext uri="{FF2B5EF4-FFF2-40B4-BE49-F238E27FC236}">
                        <a16:creationId xmlns:a16="http://schemas.microsoft.com/office/drawing/2014/main" id="{65205631-D43A-4F4A-9F86-B82BE4680579}"/>
                      </a:ext>
                    </a:extLst>
                  </p:cNvPr>
                  <p:cNvCxnSpPr>
                    <a:cxnSpLocks/>
                  </p:cNvCxnSpPr>
                  <p:nvPr/>
                </p:nvCxnSpPr>
                <p:spPr>
                  <a:xfrm flipH="1">
                    <a:off x="6968238" y="6475550"/>
                    <a:ext cx="371936" cy="144080"/>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56" name="Straight Connector 1355">
                    <a:extLst>
                      <a:ext uri="{FF2B5EF4-FFF2-40B4-BE49-F238E27FC236}">
                        <a16:creationId xmlns:a16="http://schemas.microsoft.com/office/drawing/2014/main" id="{773FD373-2D8C-4F76-8396-A21558D4B503}"/>
                      </a:ext>
                    </a:extLst>
                  </p:cNvPr>
                  <p:cNvCxnSpPr>
                    <a:cxnSpLocks/>
                  </p:cNvCxnSpPr>
                  <p:nvPr/>
                </p:nvCxnSpPr>
                <p:spPr>
                  <a:xfrm flipH="1">
                    <a:off x="6649303" y="7208751"/>
                    <a:ext cx="428551" cy="185703"/>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57" name="Straight Connector 1356">
                    <a:extLst>
                      <a:ext uri="{FF2B5EF4-FFF2-40B4-BE49-F238E27FC236}">
                        <a16:creationId xmlns:a16="http://schemas.microsoft.com/office/drawing/2014/main" id="{48484443-B38C-42BC-A649-61878F730108}"/>
                      </a:ext>
                    </a:extLst>
                  </p:cNvPr>
                  <p:cNvCxnSpPr>
                    <a:cxnSpLocks/>
                  </p:cNvCxnSpPr>
                  <p:nvPr/>
                </p:nvCxnSpPr>
                <p:spPr>
                  <a:xfrm flipH="1">
                    <a:off x="7083357" y="7000636"/>
                    <a:ext cx="270027" cy="201712"/>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58" name="Straight Connector 1357">
                    <a:extLst>
                      <a:ext uri="{FF2B5EF4-FFF2-40B4-BE49-F238E27FC236}">
                        <a16:creationId xmlns:a16="http://schemas.microsoft.com/office/drawing/2014/main" id="{BB8750E6-A8A0-49B3-AD9B-E2AAE6C763B0}"/>
                      </a:ext>
                    </a:extLst>
                  </p:cNvPr>
                  <p:cNvCxnSpPr>
                    <a:cxnSpLocks/>
                  </p:cNvCxnSpPr>
                  <p:nvPr/>
                </p:nvCxnSpPr>
                <p:spPr>
                  <a:xfrm flipH="1">
                    <a:off x="7338128" y="6331469"/>
                    <a:ext cx="183217" cy="144081"/>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59" name="Straight Connector 1358">
                    <a:extLst>
                      <a:ext uri="{FF2B5EF4-FFF2-40B4-BE49-F238E27FC236}">
                        <a16:creationId xmlns:a16="http://schemas.microsoft.com/office/drawing/2014/main" id="{C0915605-9DA9-49F9-A562-590474C8811C}"/>
                      </a:ext>
                    </a:extLst>
                  </p:cNvPr>
                  <p:cNvCxnSpPr>
                    <a:cxnSpLocks/>
                  </p:cNvCxnSpPr>
                  <p:nvPr/>
                </p:nvCxnSpPr>
                <p:spPr>
                  <a:xfrm flipH="1">
                    <a:off x="6785181" y="7560942"/>
                    <a:ext cx="313433" cy="240134"/>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60" name="Straight Connector 1359">
                    <a:extLst>
                      <a:ext uri="{FF2B5EF4-FFF2-40B4-BE49-F238E27FC236}">
                        <a16:creationId xmlns:a16="http://schemas.microsoft.com/office/drawing/2014/main" id="{3EC1BF12-3067-4DD9-917F-2B9D42581BB6}"/>
                      </a:ext>
                    </a:extLst>
                  </p:cNvPr>
                  <p:cNvCxnSpPr/>
                  <p:nvPr/>
                </p:nvCxnSpPr>
                <p:spPr>
                  <a:xfrm>
                    <a:off x="4625725" y="5760690"/>
                    <a:ext cx="69826" cy="0"/>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61" name="Straight Connector 1360">
                    <a:extLst>
                      <a:ext uri="{FF2B5EF4-FFF2-40B4-BE49-F238E27FC236}">
                        <a16:creationId xmlns:a16="http://schemas.microsoft.com/office/drawing/2014/main" id="{ADE58E9F-BE44-4F5A-9CFF-1AACE4063588}"/>
                      </a:ext>
                    </a:extLst>
                  </p:cNvPr>
                  <p:cNvCxnSpPr>
                    <a:cxnSpLocks/>
                  </p:cNvCxnSpPr>
                  <p:nvPr/>
                </p:nvCxnSpPr>
                <p:spPr>
                  <a:xfrm>
                    <a:off x="4713636" y="5760690"/>
                    <a:ext cx="273642" cy="0"/>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62" name="Straight Connector 1361">
                    <a:extLst>
                      <a:ext uri="{FF2B5EF4-FFF2-40B4-BE49-F238E27FC236}">
                        <a16:creationId xmlns:a16="http://schemas.microsoft.com/office/drawing/2014/main" id="{D1030D59-A2F6-4BCD-B20E-2B3E9D6999DE}"/>
                      </a:ext>
                    </a:extLst>
                  </p:cNvPr>
                  <p:cNvCxnSpPr>
                    <a:cxnSpLocks/>
                  </p:cNvCxnSpPr>
                  <p:nvPr/>
                </p:nvCxnSpPr>
                <p:spPr>
                  <a:xfrm>
                    <a:off x="4987278" y="5760690"/>
                    <a:ext cx="473684" cy="0"/>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63" name="Straight Connector 1362">
                    <a:extLst>
                      <a:ext uri="{FF2B5EF4-FFF2-40B4-BE49-F238E27FC236}">
                        <a16:creationId xmlns:a16="http://schemas.microsoft.com/office/drawing/2014/main" id="{D2330AB5-38D8-4545-8262-3FEFDFE6539E}"/>
                      </a:ext>
                    </a:extLst>
                  </p:cNvPr>
                  <p:cNvCxnSpPr>
                    <a:cxnSpLocks/>
                  </p:cNvCxnSpPr>
                  <p:nvPr/>
                </p:nvCxnSpPr>
                <p:spPr>
                  <a:xfrm>
                    <a:off x="5466625" y="5760690"/>
                    <a:ext cx="632208" cy="0"/>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64" name="Straight Connector 1363">
                    <a:extLst>
                      <a:ext uri="{FF2B5EF4-FFF2-40B4-BE49-F238E27FC236}">
                        <a16:creationId xmlns:a16="http://schemas.microsoft.com/office/drawing/2014/main" id="{C15CB069-8BA1-40E5-9CE3-F6BAA9AE4CA9}"/>
                      </a:ext>
                    </a:extLst>
                  </p:cNvPr>
                  <p:cNvCxnSpPr>
                    <a:cxnSpLocks/>
                  </p:cNvCxnSpPr>
                  <p:nvPr/>
                </p:nvCxnSpPr>
                <p:spPr>
                  <a:xfrm>
                    <a:off x="6093172" y="5760690"/>
                    <a:ext cx="632208" cy="0"/>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65" name="Straight Connector 1364">
                    <a:extLst>
                      <a:ext uri="{FF2B5EF4-FFF2-40B4-BE49-F238E27FC236}">
                        <a16:creationId xmlns:a16="http://schemas.microsoft.com/office/drawing/2014/main" id="{5F5337D4-BD44-4B47-B6D6-087E9BC5E0DA}"/>
                      </a:ext>
                    </a:extLst>
                  </p:cNvPr>
                  <p:cNvCxnSpPr>
                    <a:cxnSpLocks/>
                  </p:cNvCxnSpPr>
                  <p:nvPr/>
                </p:nvCxnSpPr>
                <p:spPr>
                  <a:xfrm>
                    <a:off x="6736703" y="5760690"/>
                    <a:ext cx="473684" cy="0"/>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66" name="Straight Connector 1365">
                    <a:extLst>
                      <a:ext uri="{FF2B5EF4-FFF2-40B4-BE49-F238E27FC236}">
                        <a16:creationId xmlns:a16="http://schemas.microsoft.com/office/drawing/2014/main" id="{A4500797-618E-4611-B934-A90ED5B207BD}"/>
                      </a:ext>
                    </a:extLst>
                  </p:cNvPr>
                  <p:cNvCxnSpPr>
                    <a:cxnSpLocks/>
                  </p:cNvCxnSpPr>
                  <p:nvPr/>
                </p:nvCxnSpPr>
                <p:spPr>
                  <a:xfrm>
                    <a:off x="7208501" y="5760690"/>
                    <a:ext cx="273642" cy="0"/>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67" name="Straight Connector 1366">
                    <a:extLst>
                      <a:ext uri="{FF2B5EF4-FFF2-40B4-BE49-F238E27FC236}">
                        <a16:creationId xmlns:a16="http://schemas.microsoft.com/office/drawing/2014/main" id="{B81AFDE4-6505-4943-9342-525B7DDBCFAD}"/>
                      </a:ext>
                    </a:extLst>
                  </p:cNvPr>
                  <p:cNvCxnSpPr/>
                  <p:nvPr/>
                </p:nvCxnSpPr>
                <p:spPr>
                  <a:xfrm>
                    <a:off x="7478369" y="5760690"/>
                    <a:ext cx="69826" cy="0"/>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68" name="Straight Connector 1367">
                    <a:extLst>
                      <a:ext uri="{FF2B5EF4-FFF2-40B4-BE49-F238E27FC236}">
                        <a16:creationId xmlns:a16="http://schemas.microsoft.com/office/drawing/2014/main" id="{12B04727-4706-4143-BFAD-61145E203749}"/>
                      </a:ext>
                    </a:extLst>
                  </p:cNvPr>
                  <p:cNvCxnSpPr>
                    <a:cxnSpLocks/>
                  </p:cNvCxnSpPr>
                  <p:nvPr/>
                </p:nvCxnSpPr>
                <p:spPr>
                  <a:xfrm>
                    <a:off x="5785559" y="6685995"/>
                    <a:ext cx="632208" cy="0"/>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69" name="Straight Connector 1368">
                    <a:extLst>
                      <a:ext uri="{FF2B5EF4-FFF2-40B4-BE49-F238E27FC236}">
                        <a16:creationId xmlns:a16="http://schemas.microsoft.com/office/drawing/2014/main" id="{A80B5D49-4447-4D85-AB10-6778843B0DBC}"/>
                      </a:ext>
                    </a:extLst>
                  </p:cNvPr>
                  <p:cNvCxnSpPr>
                    <a:cxnSpLocks/>
                  </p:cNvCxnSpPr>
                  <p:nvPr/>
                </p:nvCxnSpPr>
                <p:spPr>
                  <a:xfrm>
                    <a:off x="5785560" y="4828980"/>
                    <a:ext cx="623716" cy="0"/>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70" name="Straight Connector 1369">
                    <a:extLst>
                      <a:ext uri="{FF2B5EF4-FFF2-40B4-BE49-F238E27FC236}">
                        <a16:creationId xmlns:a16="http://schemas.microsoft.com/office/drawing/2014/main" id="{95BC9D46-4DFD-437B-B630-A2D8FDCB39B2}"/>
                      </a:ext>
                    </a:extLst>
                  </p:cNvPr>
                  <p:cNvCxnSpPr>
                    <a:cxnSpLocks/>
                  </p:cNvCxnSpPr>
                  <p:nvPr/>
                </p:nvCxnSpPr>
                <p:spPr>
                  <a:xfrm>
                    <a:off x="5855383" y="3557885"/>
                    <a:ext cx="477459" cy="0"/>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8" name="Group 7">
                  <a:extLst>
                    <a:ext uri="{FF2B5EF4-FFF2-40B4-BE49-F238E27FC236}">
                      <a16:creationId xmlns:a16="http://schemas.microsoft.com/office/drawing/2014/main" id="{ABBDE654-3147-460A-B9D8-C3400FC0677C}"/>
                    </a:ext>
                  </a:extLst>
                </p:cNvPr>
                <p:cNvGrpSpPr/>
                <p:nvPr/>
              </p:nvGrpSpPr>
              <p:grpSpPr>
                <a:xfrm>
                  <a:off x="4464569" y="1879548"/>
                  <a:ext cx="3309736" cy="3119186"/>
                  <a:chOff x="4439476" y="1552711"/>
                  <a:chExt cx="3309736" cy="3119186"/>
                </a:xfrm>
              </p:grpSpPr>
              <p:cxnSp>
                <p:nvCxnSpPr>
                  <p:cNvPr id="434" name="Straight Connector 433">
                    <a:extLst>
                      <a:ext uri="{FF2B5EF4-FFF2-40B4-BE49-F238E27FC236}">
                        <a16:creationId xmlns:a16="http://schemas.microsoft.com/office/drawing/2014/main" id="{7789F819-22EF-4730-AFA5-490283ED44DB}"/>
                      </a:ext>
                    </a:extLst>
                  </p:cNvPr>
                  <p:cNvCxnSpPr>
                    <a:cxnSpLocks/>
                  </p:cNvCxnSpPr>
                  <p:nvPr/>
                </p:nvCxnSpPr>
                <p:spPr>
                  <a:xfrm>
                    <a:off x="5811518" y="4644126"/>
                    <a:ext cx="559524" cy="0"/>
                  </a:xfrm>
                  <a:prstGeom prst="line">
                    <a:avLst/>
                  </a:prstGeom>
                  <a:ln>
                    <a:solidFill>
                      <a:schemeClr val="accent1">
                        <a:alpha val="28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36" name="Oval 435">
                    <a:extLst>
                      <a:ext uri="{FF2B5EF4-FFF2-40B4-BE49-F238E27FC236}">
                        <a16:creationId xmlns:a16="http://schemas.microsoft.com/office/drawing/2014/main" id="{EE99B072-FD4B-4E83-9D46-855484623928}"/>
                      </a:ext>
                    </a:extLst>
                  </p:cNvPr>
                  <p:cNvSpPr/>
                  <p:nvPr/>
                </p:nvSpPr>
                <p:spPr bwMode="auto">
                  <a:xfrm>
                    <a:off x="5253869" y="1661467"/>
                    <a:ext cx="59293" cy="59293"/>
                  </a:xfrm>
                  <a:prstGeom prst="ellipse">
                    <a:avLst/>
                  </a:prstGeom>
                  <a:solidFill>
                    <a:srgbClr val="CF588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alpha val="0"/>
                          </a:srgbClr>
                        </a:solidFill>
                        <a:effectLst/>
                        <a:uLnTx/>
                        <a:uFillTx/>
                        <a:latin typeface="Segoe UI"/>
                        <a:ea typeface="Segoe UI" pitchFamily="34" charset="0"/>
                        <a:cs typeface="Segoe UI" pitchFamily="34" charset="0"/>
                      </a:rPr>
                      <a:t>a</a:t>
                    </a:r>
                  </a:p>
                </p:txBody>
              </p:sp>
              <p:sp>
                <p:nvSpPr>
                  <p:cNvPr id="437" name="Oval 436">
                    <a:extLst>
                      <a:ext uri="{FF2B5EF4-FFF2-40B4-BE49-F238E27FC236}">
                        <a16:creationId xmlns:a16="http://schemas.microsoft.com/office/drawing/2014/main" id="{2D8FE58D-6357-43C4-BC69-268E79C38C25}"/>
                      </a:ext>
                    </a:extLst>
                  </p:cNvPr>
                  <p:cNvSpPr/>
                  <p:nvPr/>
                </p:nvSpPr>
                <p:spPr bwMode="auto">
                  <a:xfrm flipH="1">
                    <a:off x="6066225" y="1885750"/>
                    <a:ext cx="59295" cy="59295"/>
                  </a:xfrm>
                  <a:prstGeom prst="ellipse">
                    <a:avLst/>
                  </a:prstGeom>
                  <a:solidFill>
                    <a:srgbClr val="CF588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alpha val="0"/>
                          </a:srgbClr>
                        </a:solidFill>
                        <a:effectLst/>
                        <a:uLnTx/>
                        <a:uFillTx/>
                        <a:latin typeface="Segoe UI"/>
                        <a:ea typeface="Segoe UI" pitchFamily="34" charset="0"/>
                        <a:cs typeface="Segoe UI" pitchFamily="34" charset="0"/>
                      </a:rPr>
                      <a:t>c</a:t>
                    </a:r>
                  </a:p>
                </p:txBody>
              </p:sp>
              <p:sp>
                <p:nvSpPr>
                  <p:cNvPr id="438" name="Oval 437">
                    <a:extLst>
                      <a:ext uri="{FF2B5EF4-FFF2-40B4-BE49-F238E27FC236}">
                        <a16:creationId xmlns:a16="http://schemas.microsoft.com/office/drawing/2014/main" id="{E5CBC887-6C0E-473A-8D9D-16622537A5B0}"/>
                      </a:ext>
                    </a:extLst>
                  </p:cNvPr>
                  <p:cNvSpPr/>
                  <p:nvPr/>
                </p:nvSpPr>
                <p:spPr bwMode="auto">
                  <a:xfrm>
                    <a:off x="4439476" y="3080072"/>
                    <a:ext cx="59293" cy="59293"/>
                  </a:xfrm>
                  <a:prstGeom prst="ellipse">
                    <a:avLst/>
                  </a:prstGeom>
                  <a:solidFill>
                    <a:srgbClr val="CF588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alpha val="0"/>
                          </a:srgbClr>
                        </a:solidFill>
                        <a:effectLst/>
                        <a:uLnTx/>
                        <a:uFillTx/>
                        <a:latin typeface="Segoe UI"/>
                        <a:ea typeface="Segoe UI" pitchFamily="34" charset="0"/>
                        <a:cs typeface="Segoe UI" pitchFamily="34" charset="0"/>
                      </a:rPr>
                      <a:t>g</a:t>
                    </a:r>
                  </a:p>
                </p:txBody>
              </p:sp>
              <p:sp>
                <p:nvSpPr>
                  <p:cNvPr id="439" name="Oval 438">
                    <a:extLst>
                      <a:ext uri="{FF2B5EF4-FFF2-40B4-BE49-F238E27FC236}">
                        <a16:creationId xmlns:a16="http://schemas.microsoft.com/office/drawing/2014/main" id="{67691748-8580-4761-B4FF-83091FF0C7A8}"/>
                      </a:ext>
                    </a:extLst>
                  </p:cNvPr>
                  <p:cNvSpPr/>
                  <p:nvPr/>
                </p:nvSpPr>
                <p:spPr bwMode="auto">
                  <a:xfrm flipH="1">
                    <a:off x="4896907" y="2081282"/>
                    <a:ext cx="59295" cy="59295"/>
                  </a:xfrm>
                  <a:prstGeom prst="ellipse">
                    <a:avLst/>
                  </a:prstGeom>
                  <a:solidFill>
                    <a:srgbClr val="CF588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alpha val="0"/>
                          </a:srgbClr>
                        </a:solidFill>
                        <a:effectLst/>
                        <a:uLnTx/>
                        <a:uFillTx/>
                        <a:latin typeface="Segoe UI"/>
                        <a:ea typeface="Segoe UI" pitchFamily="34" charset="0"/>
                        <a:cs typeface="Segoe UI" pitchFamily="34" charset="0"/>
                      </a:rPr>
                      <a:t>e</a:t>
                    </a:r>
                  </a:p>
                </p:txBody>
              </p:sp>
              <p:sp>
                <p:nvSpPr>
                  <p:cNvPr id="440" name="Oval 439">
                    <a:extLst>
                      <a:ext uri="{FF2B5EF4-FFF2-40B4-BE49-F238E27FC236}">
                        <a16:creationId xmlns:a16="http://schemas.microsoft.com/office/drawing/2014/main" id="{0AE20277-E2B6-47AC-8BE4-9C664C410335}"/>
                      </a:ext>
                    </a:extLst>
                  </p:cNvPr>
                  <p:cNvSpPr/>
                  <p:nvPr/>
                </p:nvSpPr>
                <p:spPr bwMode="auto">
                  <a:xfrm>
                    <a:off x="4602897" y="2581531"/>
                    <a:ext cx="59293" cy="59293"/>
                  </a:xfrm>
                  <a:prstGeom prst="ellipse">
                    <a:avLst/>
                  </a:prstGeom>
                  <a:solidFill>
                    <a:srgbClr val="CF588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alpha val="0"/>
                          </a:srgbClr>
                        </a:solidFill>
                        <a:effectLst/>
                        <a:uLnTx/>
                        <a:uFillTx/>
                        <a:latin typeface="Segoe UI"/>
                        <a:ea typeface="Segoe UI" pitchFamily="34" charset="0"/>
                        <a:cs typeface="Segoe UI" pitchFamily="34" charset="0"/>
                      </a:rPr>
                      <a:t>f</a:t>
                    </a:r>
                  </a:p>
                </p:txBody>
              </p:sp>
              <p:sp>
                <p:nvSpPr>
                  <p:cNvPr id="441" name="Oval 440">
                    <a:extLst>
                      <a:ext uri="{FF2B5EF4-FFF2-40B4-BE49-F238E27FC236}">
                        <a16:creationId xmlns:a16="http://schemas.microsoft.com/office/drawing/2014/main" id="{DAC49377-1ABC-4973-9C4C-BD175ABFDCCA}"/>
                      </a:ext>
                    </a:extLst>
                  </p:cNvPr>
                  <p:cNvSpPr/>
                  <p:nvPr/>
                </p:nvSpPr>
                <p:spPr bwMode="auto">
                  <a:xfrm>
                    <a:off x="5414140" y="1941167"/>
                    <a:ext cx="59293" cy="59293"/>
                  </a:xfrm>
                  <a:prstGeom prst="ellipse">
                    <a:avLst/>
                  </a:prstGeom>
                  <a:solidFill>
                    <a:srgbClr val="CF588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alpha val="0"/>
                          </a:srgbClr>
                        </a:solidFill>
                        <a:effectLst/>
                        <a:uLnTx/>
                        <a:uFillTx/>
                        <a:latin typeface="Segoe UI"/>
                        <a:ea typeface="Segoe UI" pitchFamily="34" charset="0"/>
                        <a:cs typeface="Segoe UI" pitchFamily="34" charset="0"/>
                      </a:rPr>
                      <a:t>e</a:t>
                    </a:r>
                  </a:p>
                </p:txBody>
              </p:sp>
              <p:sp>
                <p:nvSpPr>
                  <p:cNvPr id="442" name="Oval 441">
                    <a:extLst>
                      <a:ext uri="{FF2B5EF4-FFF2-40B4-BE49-F238E27FC236}">
                        <a16:creationId xmlns:a16="http://schemas.microsoft.com/office/drawing/2014/main" id="{BB39CBFE-26D1-4A78-88AB-4B93FE4090BD}"/>
                      </a:ext>
                    </a:extLst>
                  </p:cNvPr>
                  <p:cNvSpPr/>
                  <p:nvPr/>
                </p:nvSpPr>
                <p:spPr bwMode="auto">
                  <a:xfrm flipH="1">
                    <a:off x="5038551" y="2480330"/>
                    <a:ext cx="59295" cy="59295"/>
                  </a:xfrm>
                  <a:prstGeom prst="ellipse">
                    <a:avLst/>
                  </a:prstGeom>
                  <a:solidFill>
                    <a:srgbClr val="CF588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alpha val="0"/>
                          </a:srgbClr>
                        </a:solidFill>
                        <a:effectLst/>
                        <a:uLnTx/>
                        <a:uFillTx/>
                        <a:latin typeface="Segoe UI"/>
                        <a:ea typeface="Segoe UI" pitchFamily="34" charset="0"/>
                        <a:cs typeface="Segoe UI" pitchFamily="34" charset="0"/>
                      </a:rPr>
                      <a:t>h</a:t>
                    </a:r>
                  </a:p>
                </p:txBody>
              </p:sp>
              <p:sp>
                <p:nvSpPr>
                  <p:cNvPr id="443" name="Oval 442">
                    <a:extLst>
                      <a:ext uri="{FF2B5EF4-FFF2-40B4-BE49-F238E27FC236}">
                        <a16:creationId xmlns:a16="http://schemas.microsoft.com/office/drawing/2014/main" id="{D75B76B0-0595-4EF2-9BAE-FF9CA8076D74}"/>
                      </a:ext>
                    </a:extLst>
                  </p:cNvPr>
                  <p:cNvSpPr/>
                  <p:nvPr/>
                </p:nvSpPr>
                <p:spPr bwMode="auto">
                  <a:xfrm>
                    <a:off x="4757630" y="3076220"/>
                    <a:ext cx="59293" cy="59293"/>
                  </a:xfrm>
                  <a:prstGeom prst="ellipse">
                    <a:avLst/>
                  </a:prstGeom>
                  <a:solidFill>
                    <a:srgbClr val="CF588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alpha val="0"/>
                          </a:srgbClr>
                        </a:solidFill>
                        <a:effectLst/>
                        <a:uLnTx/>
                        <a:uFillTx/>
                        <a:latin typeface="Segoe UI"/>
                        <a:ea typeface="Segoe UI" pitchFamily="34" charset="0"/>
                        <a:cs typeface="Segoe UI" pitchFamily="34" charset="0"/>
                      </a:rPr>
                      <a:t>k</a:t>
                    </a:r>
                  </a:p>
                </p:txBody>
              </p:sp>
              <p:sp>
                <p:nvSpPr>
                  <p:cNvPr id="444" name="Oval 443">
                    <a:extLst>
                      <a:ext uri="{FF2B5EF4-FFF2-40B4-BE49-F238E27FC236}">
                        <a16:creationId xmlns:a16="http://schemas.microsoft.com/office/drawing/2014/main" id="{048EDE05-FE94-4ABC-83EA-DE99BDC930CE}"/>
                      </a:ext>
                    </a:extLst>
                  </p:cNvPr>
                  <p:cNvSpPr/>
                  <p:nvPr/>
                </p:nvSpPr>
                <p:spPr bwMode="auto">
                  <a:xfrm>
                    <a:off x="5038551" y="3669165"/>
                    <a:ext cx="59293" cy="59293"/>
                  </a:xfrm>
                  <a:prstGeom prst="ellipse">
                    <a:avLst/>
                  </a:prstGeom>
                  <a:solidFill>
                    <a:srgbClr val="CF588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alpha val="0"/>
                          </a:srgbClr>
                        </a:solidFill>
                        <a:effectLst/>
                        <a:uLnTx/>
                        <a:uFillTx/>
                        <a:latin typeface="Segoe UI"/>
                        <a:ea typeface="Segoe UI" pitchFamily="34" charset="0"/>
                        <a:cs typeface="Segoe UI" pitchFamily="34" charset="0"/>
                      </a:rPr>
                      <a:t>l</a:t>
                    </a:r>
                  </a:p>
                </p:txBody>
              </p:sp>
              <p:sp>
                <p:nvSpPr>
                  <p:cNvPr id="445" name="Oval 444">
                    <a:extLst>
                      <a:ext uri="{FF2B5EF4-FFF2-40B4-BE49-F238E27FC236}">
                        <a16:creationId xmlns:a16="http://schemas.microsoft.com/office/drawing/2014/main" id="{1A84F93A-9510-48E0-83F3-16609AC258C2}"/>
                      </a:ext>
                    </a:extLst>
                  </p:cNvPr>
                  <p:cNvSpPr/>
                  <p:nvPr/>
                </p:nvSpPr>
                <p:spPr bwMode="auto">
                  <a:xfrm>
                    <a:off x="5320439" y="3080072"/>
                    <a:ext cx="59293" cy="59293"/>
                  </a:xfrm>
                  <a:prstGeom prst="ellipse">
                    <a:avLst/>
                  </a:prstGeom>
                  <a:solidFill>
                    <a:srgbClr val="CF588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alpha val="0"/>
                        </a:srgbClr>
                      </a:solidFill>
                      <a:effectLst/>
                      <a:uLnTx/>
                      <a:uFillTx/>
                      <a:latin typeface="Segoe UI"/>
                      <a:ea typeface="Segoe UI" pitchFamily="34" charset="0"/>
                      <a:cs typeface="Segoe UI" pitchFamily="34" charset="0"/>
                    </a:endParaRPr>
                  </a:p>
                </p:txBody>
              </p:sp>
              <p:sp>
                <p:nvSpPr>
                  <p:cNvPr id="446" name="Oval 445">
                    <a:extLst>
                      <a:ext uri="{FF2B5EF4-FFF2-40B4-BE49-F238E27FC236}">
                        <a16:creationId xmlns:a16="http://schemas.microsoft.com/office/drawing/2014/main" id="{E6ED8AAA-244D-4B7B-AF04-0B9C1FBEE47E}"/>
                      </a:ext>
                    </a:extLst>
                  </p:cNvPr>
                  <p:cNvSpPr/>
                  <p:nvPr/>
                </p:nvSpPr>
                <p:spPr bwMode="auto">
                  <a:xfrm flipH="1">
                    <a:off x="4905144" y="4076466"/>
                    <a:ext cx="59295" cy="59295"/>
                  </a:xfrm>
                  <a:prstGeom prst="ellipse">
                    <a:avLst/>
                  </a:prstGeom>
                  <a:solidFill>
                    <a:srgbClr val="CF588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alpha val="0"/>
                          </a:srgbClr>
                        </a:solidFill>
                        <a:effectLst/>
                        <a:uLnTx/>
                        <a:uFillTx/>
                        <a:latin typeface="Segoe UI"/>
                        <a:ea typeface="Segoe UI" pitchFamily="34" charset="0"/>
                        <a:cs typeface="Segoe UI" pitchFamily="34" charset="0"/>
                      </a:rPr>
                      <a:t>n</a:t>
                    </a:r>
                  </a:p>
                </p:txBody>
              </p:sp>
              <p:sp>
                <p:nvSpPr>
                  <p:cNvPr id="447" name="Oval 446">
                    <a:extLst>
                      <a:ext uri="{FF2B5EF4-FFF2-40B4-BE49-F238E27FC236}">
                        <a16:creationId xmlns:a16="http://schemas.microsoft.com/office/drawing/2014/main" id="{A3AD3F24-9423-4400-A97F-D15BA1957EEA}"/>
                      </a:ext>
                    </a:extLst>
                  </p:cNvPr>
                  <p:cNvSpPr/>
                  <p:nvPr/>
                </p:nvSpPr>
                <p:spPr bwMode="auto">
                  <a:xfrm>
                    <a:off x="5697498" y="3728212"/>
                    <a:ext cx="59293" cy="59293"/>
                  </a:xfrm>
                  <a:prstGeom prst="ellipse">
                    <a:avLst/>
                  </a:prstGeom>
                  <a:solidFill>
                    <a:srgbClr val="CF588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alpha val="0"/>
                          </a:srgbClr>
                        </a:solidFill>
                        <a:effectLst/>
                        <a:uLnTx/>
                        <a:uFillTx/>
                        <a:latin typeface="Segoe UI"/>
                        <a:ea typeface="Segoe UI" pitchFamily="34" charset="0"/>
                        <a:cs typeface="Segoe UI" pitchFamily="34" charset="0"/>
                      </a:rPr>
                      <a:t>j</a:t>
                    </a:r>
                  </a:p>
                </p:txBody>
              </p:sp>
              <p:sp>
                <p:nvSpPr>
                  <p:cNvPr id="448" name="Oval 447">
                    <a:extLst>
                      <a:ext uri="{FF2B5EF4-FFF2-40B4-BE49-F238E27FC236}">
                        <a16:creationId xmlns:a16="http://schemas.microsoft.com/office/drawing/2014/main" id="{3E76127D-1A54-4669-A364-FD6FC3A310D2}"/>
                      </a:ext>
                    </a:extLst>
                  </p:cNvPr>
                  <p:cNvSpPr/>
                  <p:nvPr/>
                </p:nvSpPr>
                <p:spPr bwMode="auto">
                  <a:xfrm>
                    <a:off x="5404286" y="4210477"/>
                    <a:ext cx="59293" cy="59293"/>
                  </a:xfrm>
                  <a:prstGeom prst="ellipse">
                    <a:avLst/>
                  </a:prstGeom>
                  <a:solidFill>
                    <a:srgbClr val="CF588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alpha val="0"/>
                          </a:srgbClr>
                        </a:solidFill>
                        <a:effectLst/>
                        <a:uLnTx/>
                        <a:uFillTx/>
                        <a:latin typeface="Segoe UI"/>
                        <a:ea typeface="Segoe UI" pitchFamily="34" charset="0"/>
                        <a:cs typeface="Segoe UI" pitchFamily="34" charset="0"/>
                      </a:rPr>
                      <a:t>m</a:t>
                    </a:r>
                  </a:p>
                </p:txBody>
              </p:sp>
              <p:sp>
                <p:nvSpPr>
                  <p:cNvPr id="449" name="Oval 448">
                    <a:extLst>
                      <a:ext uri="{FF2B5EF4-FFF2-40B4-BE49-F238E27FC236}">
                        <a16:creationId xmlns:a16="http://schemas.microsoft.com/office/drawing/2014/main" id="{D2EB44FA-4591-45EA-B7C7-536E0C14083E}"/>
                      </a:ext>
                    </a:extLst>
                  </p:cNvPr>
                  <p:cNvSpPr/>
                  <p:nvPr/>
                </p:nvSpPr>
                <p:spPr bwMode="auto">
                  <a:xfrm flipH="1">
                    <a:off x="6721855" y="1933378"/>
                    <a:ext cx="59295" cy="59295"/>
                  </a:xfrm>
                  <a:prstGeom prst="ellipse">
                    <a:avLst/>
                  </a:prstGeom>
                  <a:solidFill>
                    <a:srgbClr val="CF588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alpha val="0"/>
                          </a:srgbClr>
                        </a:solidFill>
                        <a:effectLst/>
                        <a:uLnTx/>
                        <a:uFillTx/>
                        <a:latin typeface="Segoe UI"/>
                        <a:ea typeface="Segoe UI" pitchFamily="34" charset="0"/>
                        <a:cs typeface="Segoe UI" pitchFamily="34" charset="0"/>
                      </a:rPr>
                      <a:t>o</a:t>
                    </a:r>
                  </a:p>
                </p:txBody>
              </p:sp>
              <p:sp>
                <p:nvSpPr>
                  <p:cNvPr id="450" name="Oval 449">
                    <a:extLst>
                      <a:ext uri="{FF2B5EF4-FFF2-40B4-BE49-F238E27FC236}">
                        <a16:creationId xmlns:a16="http://schemas.microsoft.com/office/drawing/2014/main" id="{164CEF22-13FC-4DD7-9D22-60CB9E8822B3}"/>
                      </a:ext>
                    </a:extLst>
                  </p:cNvPr>
                  <p:cNvSpPr/>
                  <p:nvPr/>
                </p:nvSpPr>
                <p:spPr bwMode="auto">
                  <a:xfrm flipH="1">
                    <a:off x="7093903" y="2482272"/>
                    <a:ext cx="59295" cy="59295"/>
                  </a:xfrm>
                  <a:prstGeom prst="ellipse">
                    <a:avLst/>
                  </a:prstGeom>
                  <a:solidFill>
                    <a:srgbClr val="CF588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alpha val="0"/>
                          </a:srgbClr>
                        </a:solidFill>
                        <a:effectLst/>
                        <a:uLnTx/>
                        <a:uFillTx/>
                        <a:latin typeface="Segoe UI"/>
                        <a:ea typeface="Segoe UI" pitchFamily="34" charset="0"/>
                        <a:cs typeface="Segoe UI" pitchFamily="34" charset="0"/>
                      </a:rPr>
                      <a:t>s</a:t>
                    </a:r>
                  </a:p>
                </p:txBody>
              </p:sp>
              <p:sp>
                <p:nvSpPr>
                  <p:cNvPr id="451" name="Oval 450">
                    <a:extLst>
                      <a:ext uri="{FF2B5EF4-FFF2-40B4-BE49-F238E27FC236}">
                        <a16:creationId xmlns:a16="http://schemas.microsoft.com/office/drawing/2014/main" id="{A690050A-F8AB-46A6-A698-39EB573A1B64}"/>
                      </a:ext>
                    </a:extLst>
                  </p:cNvPr>
                  <p:cNvSpPr/>
                  <p:nvPr/>
                </p:nvSpPr>
                <p:spPr bwMode="auto">
                  <a:xfrm flipH="1">
                    <a:off x="6438284" y="2429090"/>
                    <a:ext cx="59295" cy="59295"/>
                  </a:xfrm>
                  <a:prstGeom prst="ellipse">
                    <a:avLst/>
                  </a:prstGeom>
                  <a:solidFill>
                    <a:srgbClr val="CF588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alpha val="0"/>
                          </a:srgbClr>
                        </a:solidFill>
                        <a:effectLst/>
                        <a:uLnTx/>
                        <a:uFillTx/>
                        <a:latin typeface="Segoe UI"/>
                        <a:ea typeface="Segoe UI" pitchFamily="34" charset="0"/>
                        <a:cs typeface="Segoe UI" pitchFamily="34" charset="0"/>
                      </a:rPr>
                      <a:t>r</a:t>
                    </a:r>
                  </a:p>
                </p:txBody>
              </p:sp>
              <p:sp>
                <p:nvSpPr>
                  <p:cNvPr id="452" name="Oval 451">
                    <a:extLst>
                      <a:ext uri="{FF2B5EF4-FFF2-40B4-BE49-F238E27FC236}">
                        <a16:creationId xmlns:a16="http://schemas.microsoft.com/office/drawing/2014/main" id="{8122FEAF-B36A-4BC2-80C7-48FF3C6E1801}"/>
                      </a:ext>
                    </a:extLst>
                  </p:cNvPr>
                  <p:cNvSpPr/>
                  <p:nvPr/>
                </p:nvSpPr>
                <p:spPr bwMode="auto">
                  <a:xfrm flipH="1">
                    <a:off x="6812017" y="3075682"/>
                    <a:ext cx="59295" cy="59295"/>
                  </a:xfrm>
                  <a:prstGeom prst="ellipse">
                    <a:avLst/>
                  </a:prstGeom>
                  <a:solidFill>
                    <a:srgbClr val="CF588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alpha val="0"/>
                          </a:srgbClr>
                        </a:solidFill>
                        <a:effectLst/>
                        <a:uLnTx/>
                        <a:uFillTx/>
                        <a:latin typeface="Segoe UI"/>
                        <a:ea typeface="Segoe UI" pitchFamily="34" charset="0"/>
                        <a:cs typeface="Segoe UI" pitchFamily="34" charset="0"/>
                      </a:rPr>
                      <a:t>t</a:t>
                    </a:r>
                  </a:p>
                </p:txBody>
              </p:sp>
              <p:sp>
                <p:nvSpPr>
                  <p:cNvPr id="453" name="Oval 452">
                    <a:extLst>
                      <a:ext uri="{FF2B5EF4-FFF2-40B4-BE49-F238E27FC236}">
                        <a16:creationId xmlns:a16="http://schemas.microsoft.com/office/drawing/2014/main" id="{706E3BF7-E9E9-4BC0-90B2-0B0008B25924}"/>
                      </a:ext>
                    </a:extLst>
                  </p:cNvPr>
                  <p:cNvSpPr/>
                  <p:nvPr/>
                </p:nvSpPr>
                <p:spPr bwMode="auto">
                  <a:xfrm flipH="1">
                    <a:off x="7533808" y="2581528"/>
                    <a:ext cx="59295" cy="59295"/>
                  </a:xfrm>
                  <a:prstGeom prst="ellipse">
                    <a:avLst/>
                  </a:prstGeom>
                  <a:solidFill>
                    <a:srgbClr val="CF588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alpha val="0"/>
                          </a:srgbClr>
                        </a:solidFill>
                        <a:effectLst/>
                        <a:uLnTx/>
                        <a:uFillTx/>
                        <a:latin typeface="Segoe UI"/>
                        <a:ea typeface="Segoe UI" pitchFamily="34" charset="0"/>
                        <a:cs typeface="Segoe UI" pitchFamily="34" charset="0"/>
                      </a:rPr>
                      <a:t>v</a:t>
                    </a:r>
                  </a:p>
                </p:txBody>
              </p:sp>
              <p:sp>
                <p:nvSpPr>
                  <p:cNvPr id="454" name="Oval 453">
                    <a:extLst>
                      <a:ext uri="{FF2B5EF4-FFF2-40B4-BE49-F238E27FC236}">
                        <a16:creationId xmlns:a16="http://schemas.microsoft.com/office/drawing/2014/main" id="{E0F0DD19-523A-4028-8848-872699725529}"/>
                      </a:ext>
                    </a:extLst>
                  </p:cNvPr>
                  <p:cNvSpPr/>
                  <p:nvPr/>
                </p:nvSpPr>
                <p:spPr bwMode="auto">
                  <a:xfrm flipH="1">
                    <a:off x="6438284" y="3716017"/>
                    <a:ext cx="59295" cy="59295"/>
                  </a:xfrm>
                  <a:prstGeom prst="ellipse">
                    <a:avLst/>
                  </a:prstGeom>
                  <a:solidFill>
                    <a:srgbClr val="CF588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alpha val="0"/>
                          </a:srgbClr>
                        </a:solidFill>
                        <a:effectLst/>
                        <a:uLnTx/>
                        <a:uFillTx/>
                        <a:latin typeface="Segoe UI"/>
                        <a:ea typeface="Segoe UI" pitchFamily="34" charset="0"/>
                        <a:cs typeface="Segoe UI" pitchFamily="34" charset="0"/>
                      </a:rPr>
                      <a:t>w</a:t>
                    </a:r>
                  </a:p>
                </p:txBody>
              </p:sp>
              <p:sp>
                <p:nvSpPr>
                  <p:cNvPr id="455" name="Oval 454">
                    <a:extLst>
                      <a:ext uri="{FF2B5EF4-FFF2-40B4-BE49-F238E27FC236}">
                        <a16:creationId xmlns:a16="http://schemas.microsoft.com/office/drawing/2014/main" id="{916DD571-2B4A-480E-A968-75820118B75B}"/>
                      </a:ext>
                    </a:extLst>
                  </p:cNvPr>
                  <p:cNvSpPr/>
                  <p:nvPr/>
                </p:nvSpPr>
                <p:spPr bwMode="auto">
                  <a:xfrm flipH="1">
                    <a:off x="7533465" y="3574537"/>
                    <a:ext cx="59295" cy="59295"/>
                  </a:xfrm>
                  <a:prstGeom prst="ellipse">
                    <a:avLst/>
                  </a:prstGeom>
                  <a:solidFill>
                    <a:srgbClr val="CF588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alpha val="0"/>
                          </a:srgbClr>
                        </a:solidFill>
                        <a:effectLst/>
                        <a:uLnTx/>
                        <a:uFillTx/>
                        <a:latin typeface="Segoe UI"/>
                        <a:ea typeface="Segoe UI" pitchFamily="34" charset="0"/>
                        <a:cs typeface="Segoe UI" pitchFamily="34" charset="0"/>
                      </a:rPr>
                      <a:t>x</a:t>
                    </a:r>
                  </a:p>
                </p:txBody>
              </p:sp>
              <p:sp>
                <p:nvSpPr>
                  <p:cNvPr id="456" name="Oval 455">
                    <a:extLst>
                      <a:ext uri="{FF2B5EF4-FFF2-40B4-BE49-F238E27FC236}">
                        <a16:creationId xmlns:a16="http://schemas.microsoft.com/office/drawing/2014/main" id="{56E801C6-A5D0-4B97-9A8A-89596EF054EA}"/>
                      </a:ext>
                    </a:extLst>
                  </p:cNvPr>
                  <p:cNvSpPr/>
                  <p:nvPr/>
                </p:nvSpPr>
                <p:spPr bwMode="auto">
                  <a:xfrm flipH="1">
                    <a:off x="6066225" y="4257327"/>
                    <a:ext cx="59295" cy="59295"/>
                  </a:xfrm>
                  <a:prstGeom prst="ellipse">
                    <a:avLst/>
                  </a:prstGeom>
                  <a:solidFill>
                    <a:srgbClr val="CF588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alpha val="0"/>
                          </a:srgbClr>
                        </a:solidFill>
                        <a:effectLst/>
                        <a:uLnTx/>
                        <a:uFillTx/>
                        <a:latin typeface="Segoe UI"/>
                        <a:ea typeface="Segoe UI" pitchFamily="34" charset="0"/>
                        <a:cs typeface="Segoe UI" pitchFamily="34" charset="0"/>
                      </a:rPr>
                      <a:t>bb</a:t>
                    </a:r>
                  </a:p>
                </p:txBody>
              </p:sp>
              <p:sp>
                <p:nvSpPr>
                  <p:cNvPr id="457" name="Oval 456">
                    <a:extLst>
                      <a:ext uri="{FF2B5EF4-FFF2-40B4-BE49-F238E27FC236}">
                        <a16:creationId xmlns:a16="http://schemas.microsoft.com/office/drawing/2014/main" id="{D6CFBE6A-FB6F-4C0D-BCC2-4DFA75C07E64}"/>
                      </a:ext>
                    </a:extLst>
                  </p:cNvPr>
                  <p:cNvSpPr/>
                  <p:nvPr/>
                </p:nvSpPr>
                <p:spPr bwMode="auto">
                  <a:xfrm flipH="1">
                    <a:off x="7228340" y="4087158"/>
                    <a:ext cx="59295" cy="59295"/>
                  </a:xfrm>
                  <a:prstGeom prst="ellipse">
                    <a:avLst/>
                  </a:prstGeom>
                  <a:solidFill>
                    <a:srgbClr val="CF588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alpha val="0"/>
                          </a:srgbClr>
                        </a:solidFill>
                        <a:effectLst/>
                        <a:uLnTx/>
                        <a:uFillTx/>
                        <a:latin typeface="Segoe UI"/>
                        <a:ea typeface="Segoe UI" pitchFamily="34" charset="0"/>
                        <a:cs typeface="Segoe UI" pitchFamily="34" charset="0"/>
                      </a:rPr>
                      <a:t>y</a:t>
                    </a:r>
                  </a:p>
                </p:txBody>
              </p:sp>
              <p:sp>
                <p:nvSpPr>
                  <p:cNvPr id="458" name="Oval 457">
                    <a:extLst>
                      <a:ext uri="{FF2B5EF4-FFF2-40B4-BE49-F238E27FC236}">
                        <a16:creationId xmlns:a16="http://schemas.microsoft.com/office/drawing/2014/main" id="{2F420E40-0171-43BD-A3D4-678E129EADC8}"/>
                      </a:ext>
                    </a:extLst>
                  </p:cNvPr>
                  <p:cNvSpPr/>
                  <p:nvPr/>
                </p:nvSpPr>
                <p:spPr bwMode="auto">
                  <a:xfrm flipH="1">
                    <a:off x="6718314" y="4217985"/>
                    <a:ext cx="59295" cy="59295"/>
                  </a:xfrm>
                  <a:prstGeom prst="ellipse">
                    <a:avLst/>
                  </a:prstGeom>
                  <a:solidFill>
                    <a:srgbClr val="CF588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alpha val="0"/>
                          </a:srgbClr>
                        </a:solidFill>
                        <a:effectLst/>
                        <a:uLnTx/>
                        <a:uFillTx/>
                        <a:latin typeface="Segoe UI"/>
                        <a:ea typeface="Segoe UI" pitchFamily="34" charset="0"/>
                        <a:cs typeface="Segoe UI" pitchFamily="34" charset="0"/>
                      </a:rPr>
                      <a:t>aa</a:t>
                    </a:r>
                  </a:p>
                </p:txBody>
              </p:sp>
              <p:sp>
                <p:nvSpPr>
                  <p:cNvPr id="459" name="Oval 458">
                    <a:extLst>
                      <a:ext uri="{FF2B5EF4-FFF2-40B4-BE49-F238E27FC236}">
                        <a16:creationId xmlns:a16="http://schemas.microsoft.com/office/drawing/2014/main" id="{0EACADD9-5326-46A4-BABB-8602814E7A8D}"/>
                      </a:ext>
                    </a:extLst>
                  </p:cNvPr>
                  <p:cNvSpPr/>
                  <p:nvPr/>
                </p:nvSpPr>
                <p:spPr bwMode="auto">
                  <a:xfrm flipH="1">
                    <a:off x="6344581" y="4602849"/>
                    <a:ext cx="59295" cy="59295"/>
                  </a:xfrm>
                  <a:prstGeom prst="ellipse">
                    <a:avLst/>
                  </a:prstGeom>
                  <a:solidFill>
                    <a:srgbClr val="CF588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alpha val="0"/>
                          </a:srgbClr>
                        </a:solidFill>
                        <a:effectLst/>
                        <a:uLnTx/>
                        <a:uFillTx/>
                        <a:latin typeface="Segoe UI"/>
                        <a:ea typeface="Segoe UI" pitchFamily="34" charset="0"/>
                        <a:cs typeface="Segoe UI" pitchFamily="34" charset="0"/>
                      </a:rPr>
                      <a:t>cc</a:t>
                    </a:r>
                  </a:p>
                </p:txBody>
              </p:sp>
              <p:sp>
                <p:nvSpPr>
                  <p:cNvPr id="460" name="Oval 459">
                    <a:extLst>
                      <a:ext uri="{FF2B5EF4-FFF2-40B4-BE49-F238E27FC236}">
                        <a16:creationId xmlns:a16="http://schemas.microsoft.com/office/drawing/2014/main" id="{06A0F236-B430-4E62-8701-C8F3684645A0}"/>
                      </a:ext>
                    </a:extLst>
                  </p:cNvPr>
                  <p:cNvSpPr/>
                  <p:nvPr/>
                </p:nvSpPr>
                <p:spPr bwMode="auto">
                  <a:xfrm flipH="1">
                    <a:off x="7380132" y="3077429"/>
                    <a:ext cx="59295" cy="59295"/>
                  </a:xfrm>
                  <a:prstGeom prst="ellipse">
                    <a:avLst/>
                  </a:prstGeom>
                  <a:solidFill>
                    <a:srgbClr val="CF588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alpha val="0"/>
                          </a:srgbClr>
                        </a:solidFill>
                        <a:effectLst/>
                        <a:uLnTx/>
                        <a:uFillTx/>
                        <a:latin typeface="Segoe UI"/>
                        <a:ea typeface="Segoe UI" pitchFamily="34" charset="0"/>
                        <a:cs typeface="Segoe UI" pitchFamily="34" charset="0"/>
                      </a:rPr>
                      <a:t>u</a:t>
                    </a:r>
                  </a:p>
                </p:txBody>
              </p:sp>
              <p:sp>
                <p:nvSpPr>
                  <p:cNvPr id="461" name="Oval 460">
                    <a:extLst>
                      <a:ext uri="{FF2B5EF4-FFF2-40B4-BE49-F238E27FC236}">
                        <a16:creationId xmlns:a16="http://schemas.microsoft.com/office/drawing/2014/main" id="{1137B61E-7E48-449D-A898-2EF89F603905}"/>
                      </a:ext>
                    </a:extLst>
                  </p:cNvPr>
                  <p:cNvSpPr/>
                  <p:nvPr/>
                </p:nvSpPr>
                <p:spPr bwMode="auto">
                  <a:xfrm flipH="1">
                    <a:off x="6873793" y="4499822"/>
                    <a:ext cx="59295" cy="59295"/>
                  </a:xfrm>
                  <a:prstGeom prst="ellipse">
                    <a:avLst/>
                  </a:prstGeom>
                  <a:solidFill>
                    <a:srgbClr val="CF588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alpha val="0"/>
                          </a:srgbClr>
                        </a:solidFill>
                        <a:effectLst/>
                        <a:uLnTx/>
                        <a:uFillTx/>
                        <a:latin typeface="Segoe UI"/>
                        <a:ea typeface="Segoe UI" pitchFamily="34" charset="0"/>
                        <a:cs typeface="Segoe UI" pitchFamily="34" charset="0"/>
                      </a:rPr>
                      <a:t>dd</a:t>
                    </a:r>
                  </a:p>
                </p:txBody>
              </p:sp>
              <p:sp>
                <p:nvSpPr>
                  <p:cNvPr id="462" name="Oval 461">
                    <a:extLst>
                      <a:ext uri="{FF2B5EF4-FFF2-40B4-BE49-F238E27FC236}">
                        <a16:creationId xmlns:a16="http://schemas.microsoft.com/office/drawing/2014/main" id="{E1EECA82-6DF2-4FB1-872C-B8AA28DC8910}"/>
                      </a:ext>
                    </a:extLst>
                  </p:cNvPr>
                  <p:cNvSpPr/>
                  <p:nvPr/>
                </p:nvSpPr>
                <p:spPr bwMode="auto">
                  <a:xfrm rot="13310147" flipH="1">
                    <a:off x="5780078" y="1552711"/>
                    <a:ext cx="59293" cy="59293"/>
                  </a:xfrm>
                  <a:prstGeom prst="ellipse">
                    <a:avLst/>
                  </a:prstGeom>
                  <a:solidFill>
                    <a:srgbClr val="CF588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alpha val="0"/>
                          </a:srgbClr>
                        </a:solidFill>
                        <a:effectLst/>
                        <a:uLnTx/>
                        <a:uFillTx/>
                        <a:latin typeface="Segoe UI"/>
                        <a:ea typeface="Segoe UI" pitchFamily="34" charset="0"/>
                        <a:cs typeface="Segoe UI" pitchFamily="34" charset="0"/>
                      </a:rPr>
                      <a:t>1</a:t>
                    </a:r>
                  </a:p>
                </p:txBody>
              </p:sp>
              <p:sp>
                <p:nvSpPr>
                  <p:cNvPr id="463" name="Oval 462">
                    <a:extLst>
                      <a:ext uri="{FF2B5EF4-FFF2-40B4-BE49-F238E27FC236}">
                        <a16:creationId xmlns:a16="http://schemas.microsoft.com/office/drawing/2014/main" id="{0A7CC8D0-4060-43EF-8BBF-C9D263659978}"/>
                      </a:ext>
                    </a:extLst>
                  </p:cNvPr>
                  <p:cNvSpPr/>
                  <p:nvPr/>
                </p:nvSpPr>
                <p:spPr bwMode="auto">
                  <a:xfrm rot="13310147" flipH="1">
                    <a:off x="5697497" y="2433480"/>
                    <a:ext cx="59293" cy="59293"/>
                  </a:xfrm>
                  <a:prstGeom prst="ellipse">
                    <a:avLst/>
                  </a:prstGeom>
                  <a:solidFill>
                    <a:srgbClr val="CF588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alpha val="0"/>
                          </a:srgbClr>
                        </a:solidFill>
                        <a:effectLst/>
                        <a:uLnTx/>
                        <a:uFillTx/>
                        <a:latin typeface="Segoe UI"/>
                        <a:ea typeface="Segoe UI" pitchFamily="34" charset="0"/>
                        <a:cs typeface="Segoe UI" pitchFamily="34" charset="0"/>
                      </a:rPr>
                      <a:t>2</a:t>
                    </a:r>
                  </a:p>
                </p:txBody>
              </p:sp>
              <p:sp>
                <p:nvSpPr>
                  <p:cNvPr id="464" name="Oval 463">
                    <a:extLst>
                      <a:ext uri="{FF2B5EF4-FFF2-40B4-BE49-F238E27FC236}">
                        <a16:creationId xmlns:a16="http://schemas.microsoft.com/office/drawing/2014/main" id="{17891C04-04DF-4C5D-9F36-946FE020D4ED}"/>
                      </a:ext>
                    </a:extLst>
                  </p:cNvPr>
                  <p:cNvSpPr/>
                  <p:nvPr/>
                </p:nvSpPr>
                <p:spPr bwMode="auto">
                  <a:xfrm rot="13310147" flipV="1">
                    <a:off x="7097651" y="3670741"/>
                    <a:ext cx="59295" cy="59295"/>
                  </a:xfrm>
                  <a:prstGeom prst="ellipse">
                    <a:avLst/>
                  </a:prstGeom>
                  <a:solidFill>
                    <a:srgbClr val="CF588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alpha val="0"/>
                          </a:srgbClr>
                        </a:solidFill>
                        <a:effectLst/>
                        <a:uLnTx/>
                        <a:uFillTx/>
                        <a:latin typeface="Segoe UI"/>
                        <a:ea typeface="Segoe UI" pitchFamily="34" charset="0"/>
                        <a:cs typeface="Segoe UI" pitchFamily="34" charset="0"/>
                      </a:rPr>
                      <a:t>4</a:t>
                    </a:r>
                  </a:p>
                </p:txBody>
              </p:sp>
              <p:sp>
                <p:nvSpPr>
                  <p:cNvPr id="465" name="Oval 464">
                    <a:extLst>
                      <a:ext uri="{FF2B5EF4-FFF2-40B4-BE49-F238E27FC236}">
                        <a16:creationId xmlns:a16="http://schemas.microsoft.com/office/drawing/2014/main" id="{07A2A331-FC4E-42D8-A57D-269F06E56922}"/>
                      </a:ext>
                    </a:extLst>
                  </p:cNvPr>
                  <p:cNvSpPr/>
                  <p:nvPr/>
                </p:nvSpPr>
                <p:spPr bwMode="auto">
                  <a:xfrm rot="13310147" flipV="1">
                    <a:off x="6874996" y="1662810"/>
                    <a:ext cx="59295" cy="59295"/>
                  </a:xfrm>
                  <a:prstGeom prst="ellipse">
                    <a:avLst/>
                  </a:prstGeom>
                  <a:solidFill>
                    <a:srgbClr val="CF588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alpha val="0"/>
                          </a:srgbClr>
                        </a:solidFill>
                        <a:effectLst/>
                        <a:uLnTx/>
                        <a:uFillTx/>
                        <a:latin typeface="Segoe UI"/>
                        <a:ea typeface="Segoe UI" pitchFamily="34" charset="0"/>
                        <a:cs typeface="Segoe UI" pitchFamily="34" charset="0"/>
                      </a:rPr>
                      <a:t>3</a:t>
                    </a:r>
                  </a:p>
                </p:txBody>
              </p:sp>
              <p:sp>
                <p:nvSpPr>
                  <p:cNvPr id="466" name="Oval 465">
                    <a:extLst>
                      <a:ext uri="{FF2B5EF4-FFF2-40B4-BE49-F238E27FC236}">
                        <a16:creationId xmlns:a16="http://schemas.microsoft.com/office/drawing/2014/main" id="{D19BCCA2-5E44-4C79-A4DA-C7C9828364F9}"/>
                      </a:ext>
                    </a:extLst>
                  </p:cNvPr>
                  <p:cNvSpPr/>
                  <p:nvPr/>
                </p:nvSpPr>
                <p:spPr bwMode="auto">
                  <a:xfrm flipH="1">
                    <a:off x="6068533" y="3075682"/>
                    <a:ext cx="59295" cy="59295"/>
                  </a:xfrm>
                  <a:prstGeom prst="ellipse">
                    <a:avLst/>
                  </a:prstGeom>
                  <a:solidFill>
                    <a:srgbClr val="CF588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alpha val="0"/>
                        </a:srgbClr>
                      </a:solidFill>
                      <a:effectLst/>
                      <a:uLnTx/>
                      <a:uFillTx/>
                      <a:latin typeface="Segoe UI"/>
                      <a:ea typeface="Segoe UI" pitchFamily="34" charset="0"/>
                      <a:cs typeface="Segoe UI" pitchFamily="34" charset="0"/>
                    </a:endParaRPr>
                  </a:p>
                </p:txBody>
              </p:sp>
              <p:sp>
                <p:nvSpPr>
                  <p:cNvPr id="467" name="Oval 466">
                    <a:extLst>
                      <a:ext uri="{FF2B5EF4-FFF2-40B4-BE49-F238E27FC236}">
                        <a16:creationId xmlns:a16="http://schemas.microsoft.com/office/drawing/2014/main" id="{8E8E2E3F-054C-4BEE-8AA7-2D021E0D0117}"/>
                      </a:ext>
                    </a:extLst>
                  </p:cNvPr>
                  <p:cNvSpPr/>
                  <p:nvPr/>
                </p:nvSpPr>
                <p:spPr bwMode="auto">
                  <a:xfrm flipH="1">
                    <a:off x="6349964" y="1555109"/>
                    <a:ext cx="59295" cy="59295"/>
                  </a:xfrm>
                  <a:prstGeom prst="ellipse">
                    <a:avLst/>
                  </a:prstGeom>
                  <a:solidFill>
                    <a:srgbClr val="CF588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alpha val="0"/>
                        </a:srgbClr>
                      </a:solidFill>
                      <a:effectLst/>
                      <a:uLnTx/>
                      <a:uFillTx/>
                      <a:latin typeface="Segoe UI"/>
                      <a:ea typeface="Segoe UI" pitchFamily="34" charset="0"/>
                      <a:cs typeface="Segoe UI" pitchFamily="34" charset="0"/>
                    </a:endParaRPr>
                  </a:p>
                </p:txBody>
              </p:sp>
              <p:sp>
                <p:nvSpPr>
                  <p:cNvPr id="468" name="Oval 467">
                    <a:extLst>
                      <a:ext uri="{FF2B5EF4-FFF2-40B4-BE49-F238E27FC236}">
                        <a16:creationId xmlns:a16="http://schemas.microsoft.com/office/drawing/2014/main" id="{A4D43ECB-8350-40F1-B46E-EB2DDEAF35E8}"/>
                      </a:ext>
                    </a:extLst>
                  </p:cNvPr>
                  <p:cNvSpPr/>
                  <p:nvPr/>
                </p:nvSpPr>
                <p:spPr bwMode="auto">
                  <a:xfrm flipH="1">
                    <a:off x="7689917" y="3084083"/>
                    <a:ext cx="59295" cy="59295"/>
                  </a:xfrm>
                  <a:prstGeom prst="ellipse">
                    <a:avLst/>
                  </a:prstGeom>
                  <a:solidFill>
                    <a:srgbClr val="CF588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alpha val="0"/>
                        </a:srgbClr>
                      </a:solidFill>
                      <a:effectLst/>
                      <a:uLnTx/>
                      <a:uFillTx/>
                      <a:latin typeface="Segoe UI"/>
                      <a:ea typeface="Segoe UI" pitchFamily="34" charset="0"/>
                      <a:cs typeface="Segoe UI" pitchFamily="34" charset="0"/>
                    </a:endParaRPr>
                  </a:p>
                </p:txBody>
              </p:sp>
              <p:sp>
                <p:nvSpPr>
                  <p:cNvPr id="469" name="Oval 468">
                    <a:extLst>
                      <a:ext uri="{FF2B5EF4-FFF2-40B4-BE49-F238E27FC236}">
                        <a16:creationId xmlns:a16="http://schemas.microsoft.com/office/drawing/2014/main" id="{2D9E9924-B9B4-4D9B-A0A2-E6567943D2B3}"/>
                      </a:ext>
                    </a:extLst>
                  </p:cNvPr>
                  <p:cNvSpPr/>
                  <p:nvPr/>
                </p:nvSpPr>
                <p:spPr bwMode="auto">
                  <a:xfrm flipH="1">
                    <a:off x="5782901" y="4612602"/>
                    <a:ext cx="59295" cy="59295"/>
                  </a:xfrm>
                  <a:prstGeom prst="ellipse">
                    <a:avLst/>
                  </a:prstGeom>
                  <a:solidFill>
                    <a:srgbClr val="CF588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alpha val="0"/>
                        </a:srgbClr>
                      </a:solidFill>
                      <a:effectLst/>
                      <a:uLnTx/>
                      <a:uFillTx/>
                      <a:latin typeface="Segoe UI"/>
                      <a:ea typeface="Segoe UI" pitchFamily="34" charset="0"/>
                      <a:cs typeface="Segoe UI" pitchFamily="34" charset="0"/>
                    </a:endParaRPr>
                  </a:p>
                </p:txBody>
              </p:sp>
              <p:sp>
                <p:nvSpPr>
                  <p:cNvPr id="470" name="Oval 469">
                    <a:extLst>
                      <a:ext uri="{FF2B5EF4-FFF2-40B4-BE49-F238E27FC236}">
                        <a16:creationId xmlns:a16="http://schemas.microsoft.com/office/drawing/2014/main" id="{1155334C-F5D0-4D1B-AAF9-D73F644B4809}"/>
                      </a:ext>
                    </a:extLst>
                  </p:cNvPr>
                  <p:cNvSpPr/>
                  <p:nvPr/>
                </p:nvSpPr>
                <p:spPr bwMode="auto">
                  <a:xfrm flipH="1">
                    <a:off x="5253640" y="4494990"/>
                    <a:ext cx="59295" cy="59295"/>
                  </a:xfrm>
                  <a:prstGeom prst="ellipse">
                    <a:avLst/>
                  </a:prstGeom>
                  <a:solidFill>
                    <a:srgbClr val="CF588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alpha val="0"/>
                        </a:srgbClr>
                      </a:solidFill>
                      <a:effectLst/>
                      <a:uLnTx/>
                      <a:uFillTx/>
                      <a:latin typeface="Segoe UI"/>
                      <a:ea typeface="Segoe UI" pitchFamily="34" charset="0"/>
                      <a:cs typeface="Segoe UI" pitchFamily="34" charset="0"/>
                    </a:endParaRPr>
                  </a:p>
                </p:txBody>
              </p:sp>
              <p:sp>
                <p:nvSpPr>
                  <p:cNvPr id="471" name="Oval 470">
                    <a:extLst>
                      <a:ext uri="{FF2B5EF4-FFF2-40B4-BE49-F238E27FC236}">
                        <a16:creationId xmlns:a16="http://schemas.microsoft.com/office/drawing/2014/main" id="{334AA787-6945-4DA0-836F-DA8679F3DC5C}"/>
                      </a:ext>
                    </a:extLst>
                  </p:cNvPr>
                  <p:cNvSpPr/>
                  <p:nvPr/>
                </p:nvSpPr>
                <p:spPr bwMode="auto">
                  <a:xfrm flipH="1">
                    <a:off x="4602567" y="3583939"/>
                    <a:ext cx="59295" cy="59295"/>
                  </a:xfrm>
                  <a:prstGeom prst="ellipse">
                    <a:avLst/>
                  </a:prstGeom>
                  <a:solidFill>
                    <a:srgbClr val="CF588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alpha val="0"/>
                        </a:srgbClr>
                      </a:solidFill>
                      <a:effectLst/>
                      <a:uLnTx/>
                      <a:uFillTx/>
                      <a:latin typeface="Segoe UI"/>
                      <a:ea typeface="Segoe UI" pitchFamily="34" charset="0"/>
                      <a:cs typeface="Segoe UI" pitchFamily="34" charset="0"/>
                    </a:endParaRPr>
                  </a:p>
                </p:txBody>
              </p:sp>
              <p:sp>
                <p:nvSpPr>
                  <p:cNvPr id="472" name="Oval 471">
                    <a:extLst>
                      <a:ext uri="{FF2B5EF4-FFF2-40B4-BE49-F238E27FC236}">
                        <a16:creationId xmlns:a16="http://schemas.microsoft.com/office/drawing/2014/main" id="{543F6730-7335-4016-87F7-61BD1059D988}"/>
                      </a:ext>
                    </a:extLst>
                  </p:cNvPr>
                  <p:cNvSpPr/>
                  <p:nvPr/>
                </p:nvSpPr>
                <p:spPr bwMode="auto">
                  <a:xfrm flipH="1">
                    <a:off x="7239795" y="2081282"/>
                    <a:ext cx="59295" cy="59295"/>
                  </a:xfrm>
                  <a:prstGeom prst="ellipse">
                    <a:avLst/>
                  </a:prstGeom>
                  <a:solidFill>
                    <a:srgbClr val="CF588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alpha val="0"/>
                          </a:srgbClr>
                        </a:solidFill>
                        <a:effectLst/>
                        <a:uLnTx/>
                        <a:uFillTx/>
                        <a:latin typeface="Segoe UI"/>
                        <a:ea typeface="Segoe UI" pitchFamily="34" charset="0"/>
                        <a:cs typeface="Segoe UI" pitchFamily="34" charset="0"/>
                      </a:rPr>
                      <a:t>p</a:t>
                    </a:r>
                  </a:p>
                </p:txBody>
              </p:sp>
              <p:sp>
                <p:nvSpPr>
                  <p:cNvPr id="474" name="Freeform: Shape 213">
                    <a:extLst>
                      <a:ext uri="{FF2B5EF4-FFF2-40B4-BE49-F238E27FC236}">
                        <a16:creationId xmlns:a16="http://schemas.microsoft.com/office/drawing/2014/main" id="{070EEDE6-1DB6-49CD-AA34-3B5C65645A76}"/>
                      </a:ext>
                    </a:extLst>
                  </p:cNvPr>
                  <p:cNvSpPr/>
                  <p:nvPr/>
                </p:nvSpPr>
                <p:spPr>
                  <a:xfrm flipH="1">
                    <a:off x="4847579" y="2867993"/>
                    <a:ext cx="2496840" cy="468341"/>
                  </a:xfrm>
                  <a:custGeom>
                    <a:avLst/>
                    <a:gdLst>
                      <a:gd name="connsiteX0" fmla="*/ 0 w 4647359"/>
                      <a:gd name="connsiteY0" fmla="*/ 0 h 1136650"/>
                      <a:gd name="connsiteX1" fmla="*/ 4647359 w 4647359"/>
                      <a:gd name="connsiteY1" fmla="*/ 0 h 1136650"/>
                      <a:gd name="connsiteX2" fmla="*/ 4647359 w 4647359"/>
                      <a:gd name="connsiteY2" fmla="*/ 1136650 h 1136650"/>
                      <a:gd name="connsiteX3" fmla="*/ 0 w 4647359"/>
                      <a:gd name="connsiteY3" fmla="*/ 1136650 h 1136650"/>
                      <a:gd name="connsiteX4" fmla="*/ 0 w 4647359"/>
                      <a:gd name="connsiteY4" fmla="*/ 0 h 1136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47359" h="1136650">
                        <a:moveTo>
                          <a:pt x="0" y="0"/>
                        </a:moveTo>
                        <a:lnTo>
                          <a:pt x="4647359" y="0"/>
                        </a:lnTo>
                        <a:lnTo>
                          <a:pt x="4647359" y="1136650"/>
                        </a:lnTo>
                        <a:lnTo>
                          <a:pt x="0" y="1136650"/>
                        </a:lnTo>
                        <a:lnTo>
                          <a:pt x="0" y="0"/>
                        </a:lnTo>
                        <a:close/>
                      </a:path>
                    </a:pathLst>
                  </a:custGeom>
                  <a:solidFill>
                    <a:srgbClr val="CF588E"/>
                  </a:solidFill>
                  <a:ln w="10795" cap="flat" cmpd="sng" algn="ctr">
                    <a:noFill/>
                    <a:prstDash val="solid"/>
                  </a:ln>
                  <a:effectLst>
                    <a:glow rad="685800">
                      <a:schemeClr val="bg1"/>
                    </a:glow>
                    <a:softEdge rad="254000"/>
                  </a:effectLst>
                </p:spPr>
                <p:txBody>
                  <a:bodyPr spcFirstLastPara="0" vert="horz" wrap="square" lIns="0" tIns="0" rIns="0" bIns="0" numCol="1" spcCol="1270" anchor="ctr" anchorCtr="0">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Segoe UI" panose="020B0502040204020203" pitchFamily="34" charset="0"/>
                    </a:endParaRPr>
                  </a:p>
                </p:txBody>
              </p:sp>
            </p:grpSp>
            <p:grpSp>
              <p:nvGrpSpPr>
                <p:cNvPr id="1197" name="Group 1196">
                  <a:extLst>
                    <a:ext uri="{FF2B5EF4-FFF2-40B4-BE49-F238E27FC236}">
                      <a16:creationId xmlns:a16="http://schemas.microsoft.com/office/drawing/2014/main" id="{50D22592-5592-4531-B078-9C2753BE7BB7}"/>
                    </a:ext>
                  </a:extLst>
                </p:cNvPr>
                <p:cNvGrpSpPr/>
                <p:nvPr/>
              </p:nvGrpSpPr>
              <p:grpSpPr>
                <a:xfrm>
                  <a:off x="4312787" y="1693684"/>
                  <a:ext cx="3566426" cy="3470633"/>
                  <a:chOff x="4311697" y="1366847"/>
                  <a:chExt cx="3566426" cy="3470633"/>
                </a:xfrm>
              </p:grpSpPr>
              <p:sp>
                <p:nvSpPr>
                  <p:cNvPr id="1198" name="Oval 1197" descr="globe">
                    <a:extLst>
                      <a:ext uri="{FF2B5EF4-FFF2-40B4-BE49-F238E27FC236}">
                        <a16:creationId xmlns:a16="http://schemas.microsoft.com/office/drawing/2014/main" id="{79965D89-9D9B-4A48-A541-ADCAB12144CA}"/>
                      </a:ext>
                    </a:extLst>
                  </p:cNvPr>
                  <p:cNvSpPr/>
                  <p:nvPr/>
                </p:nvSpPr>
                <p:spPr bwMode="auto">
                  <a:xfrm>
                    <a:off x="4359717" y="1366847"/>
                    <a:ext cx="3472566" cy="3470633"/>
                  </a:xfrm>
                  <a:prstGeom prst="ellipse">
                    <a:avLst/>
                  </a:prstGeom>
                  <a:solidFill>
                    <a:schemeClr val="bg1">
                      <a:alpha val="0"/>
                    </a:schemeClr>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1199" name="Oval 1198">
                    <a:extLst>
                      <a:ext uri="{FF2B5EF4-FFF2-40B4-BE49-F238E27FC236}">
                        <a16:creationId xmlns:a16="http://schemas.microsoft.com/office/drawing/2014/main" id="{9C4AB875-9E06-44EB-911B-42996C9C8FFE}"/>
                      </a:ext>
                      <a:ext uri="{C183D7F6-B498-43B3-948B-1728B52AA6E4}">
                        <adec:decorative xmlns:adec="http://schemas.microsoft.com/office/drawing/2017/decorative" val="1"/>
                      </a:ext>
                    </a:extLst>
                  </p:cNvPr>
                  <p:cNvSpPr/>
                  <p:nvPr/>
                </p:nvSpPr>
                <p:spPr>
                  <a:xfrm rot="10800000" flipH="1" flipV="1">
                    <a:off x="7786445" y="3056325"/>
                    <a:ext cx="91678" cy="91678"/>
                  </a:xfrm>
                  <a:prstGeom prst="ellipse">
                    <a:avLst/>
                  </a:prstGeom>
                  <a:gradFill flip="none" rotWithShape="1">
                    <a:gsLst>
                      <a:gs pos="0">
                        <a:srgbClr val="652D90"/>
                      </a:gs>
                      <a:gs pos="100000">
                        <a:srgbClr val="CF588E"/>
                      </a:gs>
                    </a:gsLst>
                    <a:lin ang="189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22960" rtl="0" eaLnBrk="1" fontAlgn="auto" latinLnBrk="0" hangingPunct="1">
                      <a:lnSpc>
                        <a:spcPct val="100000"/>
                      </a:lnSpc>
                      <a:spcBef>
                        <a:spcPts val="0"/>
                      </a:spcBef>
                      <a:spcAft>
                        <a:spcPts val="0"/>
                      </a:spcAft>
                      <a:buClrTx/>
                      <a:buSzTx/>
                      <a:buFontTx/>
                      <a:buNone/>
                      <a:tabLst/>
                      <a:defRPr/>
                    </a:pPr>
                    <a:endParaRPr kumimoji="0" lang="en-US" sz="162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00" name="Oval 1199">
                    <a:extLst>
                      <a:ext uri="{FF2B5EF4-FFF2-40B4-BE49-F238E27FC236}">
                        <a16:creationId xmlns:a16="http://schemas.microsoft.com/office/drawing/2014/main" id="{CECD8D9E-CB67-4DAC-B6FB-27827B0AD64A}"/>
                      </a:ext>
                      <a:ext uri="{C183D7F6-B498-43B3-948B-1728B52AA6E4}">
                        <adec:decorative xmlns:adec="http://schemas.microsoft.com/office/drawing/2017/decorative" val="1"/>
                      </a:ext>
                    </a:extLst>
                  </p:cNvPr>
                  <p:cNvSpPr/>
                  <p:nvPr/>
                </p:nvSpPr>
                <p:spPr>
                  <a:xfrm rot="10800000" flipH="1" flipV="1">
                    <a:off x="4311697" y="3056325"/>
                    <a:ext cx="91678" cy="91678"/>
                  </a:xfrm>
                  <a:prstGeom prst="ellipse">
                    <a:avLst/>
                  </a:prstGeom>
                  <a:gradFill flip="none" rotWithShape="1">
                    <a:gsLst>
                      <a:gs pos="0">
                        <a:srgbClr val="652D90"/>
                      </a:gs>
                      <a:gs pos="100000">
                        <a:srgbClr val="CF588E"/>
                      </a:gs>
                    </a:gsLst>
                    <a:lin ang="189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22960" rtl="0" eaLnBrk="1" fontAlgn="auto" latinLnBrk="0" hangingPunct="1">
                      <a:lnSpc>
                        <a:spcPct val="100000"/>
                      </a:lnSpc>
                      <a:spcBef>
                        <a:spcPts val="0"/>
                      </a:spcBef>
                      <a:spcAft>
                        <a:spcPts val="0"/>
                      </a:spcAft>
                      <a:buClrTx/>
                      <a:buSzTx/>
                      <a:buFontTx/>
                      <a:buNone/>
                      <a:tabLst/>
                      <a:defRPr/>
                    </a:pPr>
                    <a:endParaRPr kumimoji="0" lang="en-US" sz="162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sp>
            <p:nvSpPr>
              <p:cNvPr id="1371" name="Oval 1370">
                <a:extLst>
                  <a:ext uri="{FF2B5EF4-FFF2-40B4-BE49-F238E27FC236}">
                    <a16:creationId xmlns:a16="http://schemas.microsoft.com/office/drawing/2014/main" id="{8DD59EA6-D336-4CF3-A744-5495BAEF6397}"/>
                  </a:ext>
                </a:extLst>
              </p:cNvPr>
              <p:cNvSpPr/>
              <p:nvPr/>
            </p:nvSpPr>
            <p:spPr bwMode="auto">
              <a:xfrm>
                <a:off x="4580573" y="2817953"/>
                <a:ext cx="2823849" cy="1467910"/>
              </a:xfrm>
              <a:prstGeom prst="ellipse">
                <a:avLst/>
              </a:prstGeom>
              <a:solidFill>
                <a:schemeClr val="bg1"/>
              </a:solidFill>
              <a:ln>
                <a:noFill/>
                <a:headEnd type="none" w="med" len="med"/>
                <a:tailEnd type="none" w="med" len="med"/>
              </a:ln>
              <a:effectLst>
                <a:softEdge rad="31750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100000"/>
                  </a:lnSpc>
                  <a:spcBef>
                    <a:spcPct val="0"/>
                  </a:spcBef>
                  <a:spcAft>
                    <a:spcPct val="0"/>
                  </a:spcAft>
                  <a:buClrTx/>
                  <a:buSzTx/>
                  <a:buFontTx/>
                  <a:buNone/>
                  <a:tabLst/>
                  <a:defRPr/>
                </a:pPr>
                <a:r>
                  <a:rPr kumimoji="0" lang="en-US" sz="3600" b="0" i="0" u="none" strike="noStrike" kern="1200" cap="none" spc="0" normalizeH="0" baseline="0" noProof="0" dirty="0">
                    <a:ln>
                      <a:noFill/>
                    </a:ln>
                    <a:solidFill>
                      <a:schemeClr val="accent1"/>
                    </a:solidFill>
                    <a:effectLst/>
                    <a:uLnTx/>
                    <a:uFillTx/>
                    <a:latin typeface="Segoe UI Semibold"/>
                    <a:ea typeface="+mn-ea"/>
                    <a:cs typeface="Segoe UI"/>
                  </a:rPr>
                  <a:t>Data</a:t>
                </a:r>
              </a:p>
            </p:txBody>
          </p:sp>
        </p:grpSp>
      </p:grpSp>
      <p:sp>
        <p:nvSpPr>
          <p:cNvPr id="226" name="TextBox 225">
            <a:extLst>
              <a:ext uri="{FF2B5EF4-FFF2-40B4-BE49-F238E27FC236}">
                <a16:creationId xmlns:a16="http://schemas.microsoft.com/office/drawing/2014/main" id="{2FC29CF5-346A-4CB6-91E9-E16303AB8FCD}"/>
              </a:ext>
            </a:extLst>
          </p:cNvPr>
          <p:cNvSpPr txBox="1">
            <a:spLocks/>
          </p:cNvSpPr>
          <p:nvPr/>
        </p:nvSpPr>
        <p:spPr>
          <a:xfrm flipH="1">
            <a:off x="1269076" y="1920352"/>
            <a:ext cx="3105464" cy="914400"/>
          </a:xfrm>
          <a:prstGeom prst="rect">
            <a:avLst/>
          </a:prstGeom>
          <a:noFill/>
        </p:spPr>
        <p:txBody>
          <a:bodyPr wrap="square" lIns="0" tIns="0" rIns="0" bIns="0" rtlCol="0" anchor="t">
            <a:noAutofit/>
          </a:bodyPr>
          <a:lstStyle/>
          <a:p>
            <a:pPr marL="0" marR="0" lvl="0" indent="0" algn="r" defTabSz="914367" rtl="0" eaLnBrk="1" fontAlgn="base" latinLnBrk="0" hangingPunct="1">
              <a:lnSpc>
                <a:spcPct val="100000"/>
              </a:lnSpc>
              <a:spcBef>
                <a:spcPts val="600"/>
              </a:spcBef>
              <a:spcAft>
                <a:spcPts val="0"/>
              </a:spcAft>
              <a:buClrTx/>
              <a:buSzTx/>
              <a:buFontTx/>
              <a:buNone/>
              <a:tabLst/>
              <a:defRPr/>
            </a:pPr>
            <a:r>
              <a:rPr lang="en-US" sz="1400" dirty="0">
                <a:solidFill>
                  <a:prstClr val="black"/>
                </a:solidFill>
                <a:latin typeface="Segoe UI"/>
                <a:cs typeface="Segoe UI" panose="020B0502040204020203" pitchFamily="34" charset="0"/>
              </a:rPr>
              <a:t>Create a comprehensive Azure Cognitive Search solution with Semantic Search capabilities, AI-enriched Skillsets, and multiple indexes.</a:t>
            </a:r>
            <a:endParaRPr kumimoji="0" lang="en-US" sz="1400" b="0" i="0" u="none" strike="noStrike" kern="1200" cap="none" spc="0" normalizeH="0" baseline="30000" noProof="0" dirty="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5768944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93">
            <a:extLst>
              <a:ext uri="{FF2B5EF4-FFF2-40B4-BE49-F238E27FC236}">
                <a16:creationId xmlns:a16="http://schemas.microsoft.com/office/drawing/2014/main" id="{AB7367DC-3F5B-6D00-9CCF-DEEBBDFE2EB1}"/>
              </a:ext>
            </a:extLst>
          </p:cNvPr>
          <p:cNvSpPr txBox="1">
            <a:spLocks noGrp="1"/>
          </p:cNvSpPr>
          <p:nvPr>
            <p:ph type="title"/>
          </p:nvPr>
        </p:nvSpPr>
        <p:spPr>
          <a:xfrm>
            <a:off x="588263" y="457200"/>
            <a:ext cx="11018520" cy="553998"/>
          </a:xfr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lvl="0" algn="ctr"/>
            <a:r>
              <a:rPr lang="en-US" noProof="0" dirty="0">
                <a:solidFill>
                  <a:schemeClr val="accent1"/>
                </a:solidFill>
              </a:rPr>
              <a:t>The Workshop Details</a:t>
            </a:r>
          </a:p>
        </p:txBody>
      </p:sp>
      <p:sp>
        <p:nvSpPr>
          <p:cNvPr id="4" name="Rectangle 3">
            <a:extLst>
              <a:ext uri="{FF2B5EF4-FFF2-40B4-BE49-F238E27FC236}">
                <a16:creationId xmlns:a16="http://schemas.microsoft.com/office/drawing/2014/main" id="{282D17CE-6F89-80A4-EEC4-B09A26F4BAF7}"/>
              </a:ext>
            </a:extLst>
          </p:cNvPr>
          <p:cNvSpPr/>
          <p:nvPr/>
        </p:nvSpPr>
        <p:spPr bwMode="auto">
          <a:xfrm>
            <a:off x="3349191" y="1220620"/>
            <a:ext cx="7677707" cy="62297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chemeClr val="tx1"/>
                </a:solidFill>
                <a:effectLst/>
                <a:uLnTx/>
                <a:uFillTx/>
                <a:latin typeface="Segoe UI Semibold"/>
                <a:ea typeface="+mn-ea"/>
                <a:cs typeface="Segoe UI" panose="020B0502040204020203" pitchFamily="34" charset="0"/>
              </a:rPr>
              <a:t>Build a working POC with </a:t>
            </a:r>
            <a:r>
              <a:rPr lang="en-US" sz="1400" i="1" dirty="0">
                <a:solidFill>
                  <a:schemeClr val="tx1"/>
                </a:solidFill>
                <a:latin typeface="Segoe UI Semibold"/>
                <a:cs typeface="Segoe UI" panose="020B0502040204020203" pitchFamily="34" charset="0"/>
              </a:rPr>
              <a:t>your own data </a:t>
            </a:r>
            <a:r>
              <a:rPr kumimoji="0" lang="en-US" sz="1400" b="0" i="0" u="none" strike="noStrike" kern="1200" cap="none" spc="0" normalizeH="0" baseline="0" noProof="0" dirty="0">
                <a:ln>
                  <a:noFill/>
                </a:ln>
                <a:solidFill>
                  <a:schemeClr val="tx1"/>
                </a:solidFill>
                <a:effectLst/>
                <a:uLnTx/>
                <a:uFillTx/>
                <a:latin typeface="Segoe UI Semibold"/>
                <a:ea typeface="+mn-ea"/>
                <a:cs typeface="Segoe UI" panose="020B0502040204020203" pitchFamily="34" charset="0"/>
              </a:rPr>
              <a:t>in </a:t>
            </a:r>
            <a:r>
              <a:rPr lang="en-US" sz="1400" i="1" dirty="0">
                <a:solidFill>
                  <a:schemeClr val="tx1"/>
                </a:solidFill>
                <a:latin typeface="Segoe UI Semibold"/>
                <a:cs typeface="Segoe UI" panose="020B0502040204020203" pitchFamily="34" charset="0"/>
              </a:rPr>
              <a:t>your </a:t>
            </a:r>
            <a:r>
              <a:rPr lang="en-US" sz="1400" dirty="0">
                <a:solidFill>
                  <a:schemeClr val="tx1"/>
                </a:solidFill>
                <a:latin typeface="Segoe UI Semibold"/>
                <a:cs typeface="Segoe UI" panose="020B0502040204020203" pitchFamily="34" charset="0"/>
              </a:rPr>
              <a:t>Azure </a:t>
            </a:r>
            <a:r>
              <a:rPr kumimoji="0" lang="en-US" sz="1400" b="0" i="0" u="none" strike="noStrike" kern="1200" cap="none" spc="0" normalizeH="0" baseline="0" noProof="0" dirty="0">
                <a:ln>
                  <a:noFill/>
                </a:ln>
                <a:solidFill>
                  <a:schemeClr val="tx1"/>
                </a:solidFill>
                <a:effectLst/>
                <a:uLnTx/>
                <a:uFillTx/>
                <a:latin typeface="Segoe UI Semibold"/>
                <a:ea typeface="+mn-ea"/>
                <a:cs typeface="Segoe UI" panose="020B0502040204020203" pitchFamily="34" charset="0"/>
              </a:rPr>
              <a:t>tenant</a:t>
            </a:r>
            <a:endParaRPr kumimoji="0" lang="en-US" sz="1400" b="0" i="0" u="none" strike="noStrike" kern="1200" cap="none" spc="0" normalizeH="0" baseline="0" noProof="0" dirty="0">
              <a:ln>
                <a:noFill/>
              </a:ln>
              <a:solidFill>
                <a:schemeClr val="tx1"/>
              </a:solidFill>
              <a:effectLst/>
              <a:uLnTx/>
              <a:uFillTx/>
              <a:latin typeface="Segoe UI"/>
              <a:ea typeface="+mn-ea"/>
              <a:cs typeface="Segoe UI" panose="020B0502040204020203" pitchFamily="34" charset="0"/>
            </a:endParaRPr>
          </a:p>
        </p:txBody>
      </p:sp>
      <p:sp>
        <p:nvSpPr>
          <p:cNvPr id="7" name="Rectangle 6">
            <a:extLst>
              <a:ext uri="{FF2B5EF4-FFF2-40B4-BE49-F238E27FC236}">
                <a16:creationId xmlns:a16="http://schemas.microsoft.com/office/drawing/2014/main" id="{9502B50C-3824-EBB0-A956-37688DFCE41D}"/>
              </a:ext>
            </a:extLst>
          </p:cNvPr>
          <p:cNvSpPr/>
          <p:nvPr/>
        </p:nvSpPr>
        <p:spPr bwMode="auto">
          <a:xfrm>
            <a:off x="3349192" y="1868974"/>
            <a:ext cx="7669998" cy="65458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chemeClr val="tx1"/>
                </a:solidFill>
                <a:effectLst/>
                <a:uLnTx/>
                <a:uFillTx/>
                <a:latin typeface="Segoe UI Semibold"/>
                <a:ea typeface="+mn-ea"/>
                <a:cs typeface="Segoe UI" panose="020B0502040204020203" pitchFamily="34" charset="0"/>
              </a:rPr>
              <a:t>We teach your team how to build the entire POC to help enable future scale and replication</a:t>
            </a:r>
            <a:endParaRPr kumimoji="0" lang="en-US" sz="1400" b="0" i="0" u="none" strike="noStrike" kern="1200" cap="none" spc="0" normalizeH="0" baseline="0" noProof="0" dirty="0">
              <a:ln>
                <a:noFill/>
              </a:ln>
              <a:solidFill>
                <a:schemeClr val="tx1"/>
              </a:solidFill>
              <a:effectLst/>
              <a:uLnTx/>
              <a:uFillTx/>
              <a:latin typeface="Segoe UI"/>
              <a:ea typeface="+mn-ea"/>
              <a:cs typeface="Segoe UI" panose="020B0502040204020203" pitchFamily="34" charset="0"/>
            </a:endParaRPr>
          </a:p>
        </p:txBody>
      </p:sp>
      <p:sp>
        <p:nvSpPr>
          <p:cNvPr id="14" name="Rectangle 13">
            <a:extLst>
              <a:ext uri="{FF2B5EF4-FFF2-40B4-BE49-F238E27FC236}">
                <a16:creationId xmlns:a16="http://schemas.microsoft.com/office/drawing/2014/main" id="{293C18AD-E93B-1D9A-1A74-47017E1F88A2}"/>
              </a:ext>
            </a:extLst>
          </p:cNvPr>
          <p:cNvSpPr/>
          <p:nvPr/>
        </p:nvSpPr>
        <p:spPr bwMode="auto">
          <a:xfrm>
            <a:off x="3349191" y="2554150"/>
            <a:ext cx="7655105" cy="59164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chemeClr val="tx1"/>
                </a:solidFill>
                <a:effectLst/>
                <a:uLnTx/>
                <a:uFillTx/>
                <a:latin typeface="Segoe UI Semibold"/>
                <a:ea typeface="+mn-ea"/>
                <a:cs typeface="Segoe UI" panose="020B0502040204020203" pitchFamily="34" charset="0"/>
              </a:rPr>
              <a:t>Rapid prototyping and quick time to market over 3 days</a:t>
            </a:r>
          </a:p>
        </p:txBody>
      </p:sp>
      <p:sp>
        <p:nvSpPr>
          <p:cNvPr id="11" name="Rectangle 10">
            <a:extLst>
              <a:ext uri="{FF2B5EF4-FFF2-40B4-BE49-F238E27FC236}">
                <a16:creationId xmlns:a16="http://schemas.microsoft.com/office/drawing/2014/main" id="{927C7799-DE03-2484-5EB0-7EDCC526B974}"/>
              </a:ext>
            </a:extLst>
          </p:cNvPr>
          <p:cNvSpPr/>
          <p:nvPr/>
        </p:nvSpPr>
        <p:spPr bwMode="auto">
          <a:xfrm>
            <a:off x="3349192" y="3156293"/>
            <a:ext cx="7655106" cy="59164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lang="en-US" sz="1400" dirty="0">
                <a:solidFill>
                  <a:schemeClr val="tx1"/>
                </a:solidFill>
                <a:latin typeface="Segoe UI Semibold"/>
                <a:cs typeface="Segoe UI" panose="020B0502040204020203" pitchFamily="34" charset="0"/>
              </a:rPr>
              <a:t>Start using cutting edge Azure OpenAI models</a:t>
            </a:r>
            <a:endParaRPr kumimoji="0" lang="en-US" sz="1400" b="0" i="0" u="none" strike="noStrike" kern="1200" cap="none" spc="0" normalizeH="0" baseline="0" noProof="0" dirty="0">
              <a:ln>
                <a:noFill/>
              </a:ln>
              <a:solidFill>
                <a:schemeClr val="tx1"/>
              </a:solidFill>
              <a:effectLst/>
              <a:uLnTx/>
              <a:uFillTx/>
              <a:latin typeface="Segoe UI Semibold"/>
              <a:cs typeface="Segoe UI" panose="020B0502040204020203" pitchFamily="34" charset="0"/>
            </a:endParaRPr>
          </a:p>
        </p:txBody>
      </p:sp>
      <p:sp>
        <p:nvSpPr>
          <p:cNvPr id="16" name="Rectangle 15">
            <a:extLst>
              <a:ext uri="{FF2B5EF4-FFF2-40B4-BE49-F238E27FC236}">
                <a16:creationId xmlns:a16="http://schemas.microsoft.com/office/drawing/2014/main" id="{AE20B98A-A2C9-392D-ED02-CAAD3F881203}"/>
              </a:ext>
            </a:extLst>
          </p:cNvPr>
          <p:cNvSpPr/>
          <p:nvPr/>
        </p:nvSpPr>
        <p:spPr bwMode="auto">
          <a:xfrm>
            <a:off x="3349192" y="3757876"/>
            <a:ext cx="7677708" cy="53881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lang="en-US" sz="1400" dirty="0">
                <a:solidFill>
                  <a:schemeClr val="tx1"/>
                </a:solidFill>
                <a:latin typeface="Segoe UI Semibold"/>
                <a:cs typeface="Segoe UI" panose="020B0502040204020203" pitchFamily="34" charset="0"/>
              </a:rPr>
              <a:t>Learn and deploy multiple </a:t>
            </a:r>
            <a:r>
              <a:rPr kumimoji="0" lang="en-US" sz="1400" b="0" i="0" u="none" strike="noStrike" kern="1200" cap="none" spc="0" normalizeH="0" baseline="0" noProof="0" dirty="0">
                <a:ln>
                  <a:noFill/>
                </a:ln>
                <a:solidFill>
                  <a:schemeClr val="tx1"/>
                </a:solidFill>
                <a:effectLst/>
                <a:uLnTx/>
                <a:uFillTx/>
                <a:latin typeface="Segoe UI Semibold"/>
                <a:ea typeface="+mn-ea"/>
                <a:cs typeface="Segoe UI" panose="020B0502040204020203" pitchFamily="34" charset="0"/>
              </a:rPr>
              <a:t>Azure services</a:t>
            </a:r>
          </a:p>
        </p:txBody>
      </p:sp>
      <p:sp>
        <p:nvSpPr>
          <p:cNvPr id="60" name="Rectangle 59">
            <a:extLst>
              <a:ext uri="{FF2B5EF4-FFF2-40B4-BE49-F238E27FC236}">
                <a16:creationId xmlns:a16="http://schemas.microsoft.com/office/drawing/2014/main" id="{2075EBBA-B56A-4FCB-B03D-4A092AEDC178}"/>
              </a:ext>
              <a:ext uri="{C183D7F6-B498-43B3-948B-1728B52AA6E4}">
                <adec:decorative xmlns:adec="http://schemas.microsoft.com/office/drawing/2017/decorative" val="1"/>
              </a:ext>
            </a:extLst>
          </p:cNvPr>
          <p:cNvSpPr/>
          <p:nvPr/>
        </p:nvSpPr>
        <p:spPr bwMode="auto">
          <a:xfrm>
            <a:off x="1168339" y="1129317"/>
            <a:ext cx="5403758" cy="45719"/>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79285"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chemeClr val="tx1"/>
              </a:solidFill>
              <a:effectLst/>
              <a:uLnTx/>
              <a:uFillTx/>
              <a:latin typeface="Segoe UI Semibold" panose="020B0702040204020203" pitchFamily="34" charset="0"/>
              <a:ea typeface="+mn-ea"/>
              <a:cs typeface="Segoe UI Semibold" panose="020B0702040204020203" pitchFamily="34" charset="0"/>
            </a:endParaRPr>
          </a:p>
        </p:txBody>
      </p:sp>
      <p:sp>
        <p:nvSpPr>
          <p:cNvPr id="61" name="Rectangle 60">
            <a:extLst>
              <a:ext uri="{FF2B5EF4-FFF2-40B4-BE49-F238E27FC236}">
                <a16:creationId xmlns:a16="http://schemas.microsoft.com/office/drawing/2014/main" id="{E2EAD0F1-3509-45C8-8CFA-DF27EED0E0E5}"/>
              </a:ext>
              <a:ext uri="{C183D7F6-B498-43B3-948B-1728B52AA6E4}">
                <adec:decorative xmlns:adec="http://schemas.microsoft.com/office/drawing/2017/decorative" val="1"/>
              </a:ext>
            </a:extLst>
          </p:cNvPr>
          <p:cNvSpPr/>
          <p:nvPr/>
        </p:nvSpPr>
        <p:spPr bwMode="auto">
          <a:xfrm>
            <a:off x="6012804" y="1129318"/>
            <a:ext cx="2651760" cy="45719"/>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79285"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chemeClr val="tx1"/>
              </a:solidFill>
              <a:effectLst/>
              <a:uLnTx/>
              <a:uFillTx/>
              <a:latin typeface="Segoe UI Semibold" panose="020B0702040204020203" pitchFamily="34" charset="0"/>
              <a:ea typeface="+mn-ea"/>
              <a:cs typeface="Segoe UI Semibold" panose="020B0702040204020203" pitchFamily="34" charset="0"/>
            </a:endParaRPr>
          </a:p>
        </p:txBody>
      </p:sp>
      <p:sp>
        <p:nvSpPr>
          <p:cNvPr id="63" name="Rectangle 62">
            <a:extLst>
              <a:ext uri="{FF2B5EF4-FFF2-40B4-BE49-F238E27FC236}">
                <a16:creationId xmlns:a16="http://schemas.microsoft.com/office/drawing/2014/main" id="{2A4BCFDA-89D1-48F0-9E99-A5093399585D}"/>
              </a:ext>
              <a:ext uri="{C183D7F6-B498-43B3-948B-1728B52AA6E4}">
                <adec:decorative xmlns:adec="http://schemas.microsoft.com/office/drawing/2017/decorative" val="1"/>
              </a:ext>
            </a:extLst>
          </p:cNvPr>
          <p:cNvSpPr/>
          <p:nvPr/>
        </p:nvSpPr>
        <p:spPr bwMode="auto">
          <a:xfrm>
            <a:off x="8668573" y="1129713"/>
            <a:ext cx="2341433" cy="45719"/>
          </a:xfrm>
          <a:prstGeom prst="rect">
            <a:avLst/>
          </a:prstGeom>
          <a:solidFill>
            <a:schemeClr val="accent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79285"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chemeClr val="tx1"/>
              </a:solidFill>
              <a:effectLst/>
              <a:uLnTx/>
              <a:uFillTx/>
              <a:latin typeface="Segoe UI Semibold" panose="020B0702040204020203" pitchFamily="34" charset="0"/>
              <a:ea typeface="+mn-ea"/>
              <a:cs typeface="Segoe UI Semibold" panose="020B0702040204020203" pitchFamily="34" charset="0"/>
            </a:endParaRPr>
          </a:p>
        </p:txBody>
      </p:sp>
      <p:pic>
        <p:nvPicPr>
          <p:cNvPr id="1026" name="Picture 2">
            <a:extLst>
              <a:ext uri="{FF2B5EF4-FFF2-40B4-BE49-F238E27FC236}">
                <a16:creationId xmlns:a16="http://schemas.microsoft.com/office/drawing/2014/main" id="{AD30058A-620D-F62D-32AD-633969CEB00C}"/>
              </a:ext>
              <a:ext uri="{C183D7F6-B498-43B3-948B-1728B52AA6E4}">
                <adec:decorative xmlns:adec="http://schemas.microsoft.com/office/drawing/2017/decorative" val="1"/>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1408372" y="1325362"/>
            <a:ext cx="444505" cy="444505"/>
          </a:xfrm>
          <a:prstGeom prst="rect">
            <a:avLst/>
          </a:prstGeom>
          <a:noFill/>
          <a:extLst>
            <a:ext uri="{909E8E84-426E-40DD-AFC4-6F175D3DCCD1}">
              <a14:hiddenFill xmlns:a14="http://schemas.microsoft.com/office/drawing/2010/main">
                <a:solidFill>
                  <a:srgbClr val="FFFFFF"/>
                </a:solidFill>
              </a14:hiddenFill>
            </a:ext>
          </a:extLst>
        </p:spPr>
      </p:pic>
      <p:sp>
        <p:nvSpPr>
          <p:cNvPr id="5" name="Frame 4">
            <a:extLst>
              <a:ext uri="{FF2B5EF4-FFF2-40B4-BE49-F238E27FC236}">
                <a16:creationId xmlns:a16="http://schemas.microsoft.com/office/drawing/2014/main" id="{CE679623-CFC6-CE3E-C4EB-19DF184BC0BA}"/>
              </a:ext>
              <a:ext uri="{C183D7F6-B498-43B3-948B-1728B52AA6E4}">
                <adec:decorative xmlns:adec="http://schemas.microsoft.com/office/drawing/2017/decorative" val="1"/>
              </a:ext>
            </a:extLst>
          </p:cNvPr>
          <p:cNvSpPr/>
          <p:nvPr/>
        </p:nvSpPr>
        <p:spPr>
          <a:xfrm>
            <a:off x="2482340" y="1416387"/>
            <a:ext cx="266482" cy="262477"/>
          </a:xfrm>
          <a:prstGeom prst="frame">
            <a:avLst>
              <a:gd name="adj1" fmla="val 9074"/>
            </a:avLst>
          </a:prstGeom>
          <a:gradFill>
            <a:gsLst>
              <a:gs pos="0">
                <a:srgbClr val="8EC8E8"/>
              </a:gs>
              <a:gs pos="100000">
                <a:srgbClr val="CD9AD0"/>
              </a:gs>
            </a:gsLst>
            <a:lin ang="5400000" scaled="1"/>
          </a:gradFill>
          <a:ln w="19050">
            <a:solidFill>
              <a:schemeClr val="accent1">
                <a:lumMod val="20000"/>
                <a:lumOff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AU" sz="1000" b="0" i="0" u="none" strike="noStrike" kern="1200" cap="none" spc="0" normalizeH="0" baseline="0" noProof="0">
              <a:ln>
                <a:noFill/>
              </a:ln>
              <a:solidFill>
                <a:schemeClr val="tx1"/>
              </a:solidFill>
              <a:effectLst/>
              <a:uLnTx/>
              <a:uFillTx/>
              <a:latin typeface="Segoe UI"/>
              <a:ea typeface="Roboto Mono" panose="00000009000000000000" pitchFamily="49" charset="0"/>
              <a:cs typeface="Segoe UI" pitchFamily="34" charset="0"/>
            </a:endParaRPr>
          </a:p>
        </p:txBody>
      </p:sp>
      <p:pic>
        <p:nvPicPr>
          <p:cNvPr id="24" name="Graphic 23">
            <a:extLst>
              <a:ext uri="{FF2B5EF4-FFF2-40B4-BE49-F238E27FC236}">
                <a16:creationId xmlns:a16="http://schemas.microsoft.com/office/drawing/2014/main" id="{C1D52205-CBE0-A063-854A-72AECF6AC40E}"/>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514939" y="1446983"/>
            <a:ext cx="201284" cy="201284"/>
          </a:xfrm>
          <a:prstGeom prst="rect">
            <a:avLst/>
          </a:prstGeom>
        </p:spPr>
      </p:pic>
      <p:pic>
        <p:nvPicPr>
          <p:cNvPr id="1028" name="Picture 4">
            <a:extLst>
              <a:ext uri="{FF2B5EF4-FFF2-40B4-BE49-F238E27FC236}">
                <a16:creationId xmlns:a16="http://schemas.microsoft.com/office/drawing/2014/main" id="{7E85530B-5751-2338-4C47-922C6F5F61F2}"/>
              </a:ext>
              <a:ext uri="{C183D7F6-B498-43B3-948B-1728B52AA6E4}">
                <adec:decorative xmlns:adec="http://schemas.microsoft.com/office/drawing/2017/decorative" val="1"/>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1363856" y="1997132"/>
            <a:ext cx="413813" cy="413813"/>
          </a:xfrm>
          <a:prstGeom prst="rect">
            <a:avLst/>
          </a:prstGeom>
          <a:noFill/>
          <a:extLst>
            <a:ext uri="{909E8E84-426E-40DD-AFC4-6F175D3DCCD1}">
              <a14:hiddenFill xmlns:a14="http://schemas.microsoft.com/office/drawing/2010/main">
                <a:solidFill>
                  <a:srgbClr val="FFFFFF"/>
                </a:solidFill>
              </a14:hiddenFill>
            </a:ext>
          </a:extLst>
        </p:spPr>
      </p:pic>
      <p:sp>
        <p:nvSpPr>
          <p:cNvPr id="38" name="Frame 37">
            <a:extLst>
              <a:ext uri="{FF2B5EF4-FFF2-40B4-BE49-F238E27FC236}">
                <a16:creationId xmlns:a16="http://schemas.microsoft.com/office/drawing/2014/main" id="{7ED2D6CA-EF3F-A131-7A64-EDD986488F87}"/>
              </a:ext>
              <a:ext uri="{C183D7F6-B498-43B3-948B-1728B52AA6E4}">
                <adec:decorative xmlns:adec="http://schemas.microsoft.com/office/drawing/2017/decorative" val="1"/>
              </a:ext>
            </a:extLst>
          </p:cNvPr>
          <p:cNvSpPr/>
          <p:nvPr/>
        </p:nvSpPr>
        <p:spPr>
          <a:xfrm>
            <a:off x="2482340" y="2051590"/>
            <a:ext cx="266482" cy="262477"/>
          </a:xfrm>
          <a:prstGeom prst="frame">
            <a:avLst>
              <a:gd name="adj1" fmla="val 9074"/>
            </a:avLst>
          </a:prstGeom>
          <a:gradFill>
            <a:gsLst>
              <a:gs pos="0">
                <a:srgbClr val="8EC8E8"/>
              </a:gs>
              <a:gs pos="100000">
                <a:srgbClr val="CD9AD0"/>
              </a:gs>
            </a:gsLst>
            <a:lin ang="5400000" scaled="1"/>
          </a:gradFill>
          <a:ln w="19050">
            <a:solidFill>
              <a:schemeClr val="accent1">
                <a:lumMod val="20000"/>
                <a:lumOff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AU" sz="1000" b="0" i="0" u="none" strike="noStrike" kern="1200" cap="none" spc="0" normalizeH="0" baseline="0" noProof="0">
              <a:ln>
                <a:noFill/>
              </a:ln>
              <a:solidFill>
                <a:schemeClr val="tx1"/>
              </a:solidFill>
              <a:effectLst/>
              <a:uLnTx/>
              <a:uFillTx/>
              <a:latin typeface="Segoe UI"/>
              <a:ea typeface="Roboto Mono" panose="00000009000000000000" pitchFamily="49" charset="0"/>
              <a:cs typeface="Segoe UI" pitchFamily="34" charset="0"/>
            </a:endParaRPr>
          </a:p>
        </p:txBody>
      </p:sp>
      <p:pic>
        <p:nvPicPr>
          <p:cNvPr id="39" name="Graphic 38">
            <a:extLst>
              <a:ext uri="{FF2B5EF4-FFF2-40B4-BE49-F238E27FC236}">
                <a16:creationId xmlns:a16="http://schemas.microsoft.com/office/drawing/2014/main" id="{FEFE65A1-E972-96E2-FDBB-79BD33D821CA}"/>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514939" y="2082186"/>
            <a:ext cx="201284" cy="201284"/>
          </a:xfrm>
          <a:prstGeom prst="rect">
            <a:avLst/>
          </a:prstGeom>
        </p:spPr>
      </p:pic>
      <p:pic>
        <p:nvPicPr>
          <p:cNvPr id="10" name="Picture 18">
            <a:extLst>
              <a:ext uri="{FF2B5EF4-FFF2-40B4-BE49-F238E27FC236}">
                <a16:creationId xmlns:a16="http://schemas.microsoft.com/office/drawing/2014/main" id="{D5CE0ABD-3E63-BCE1-BDE5-68D3112983F9}"/>
              </a:ext>
              <a:ext uri="{C183D7F6-B498-43B3-948B-1728B52AA6E4}">
                <adec:decorative xmlns:adec="http://schemas.microsoft.com/office/drawing/2017/decorative" val="1"/>
              </a:ext>
            </a:extLst>
          </p:cNvPr>
          <p:cNvPicPr>
            <a:picLocks noChangeAspect="1" noChangeArrowheads="1"/>
          </p:cNvPicPr>
          <p:nvPr/>
        </p:nvPicPr>
        <p:blipFill>
          <a:blip r:embed="rId9">
            <a:extLst>
              <a:ext uri="{BEBA8EAE-BF5A-486C-A8C5-ECC9F3942E4B}">
                <a14:imgProps xmlns:a14="http://schemas.microsoft.com/office/drawing/2010/main">
                  <a14:imgLayer r:embed="rId10">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1406799" y="2672979"/>
            <a:ext cx="346445" cy="346445"/>
          </a:xfrm>
          <a:prstGeom prst="rect">
            <a:avLst/>
          </a:prstGeom>
          <a:noFill/>
          <a:extLst>
            <a:ext uri="{909E8E84-426E-40DD-AFC4-6F175D3DCCD1}">
              <a14:hiddenFill xmlns:a14="http://schemas.microsoft.com/office/drawing/2010/main">
                <a:solidFill>
                  <a:srgbClr val="FFFFFF"/>
                </a:solidFill>
              </a14:hiddenFill>
            </a:ext>
          </a:extLst>
        </p:spPr>
      </p:pic>
      <p:pic>
        <p:nvPicPr>
          <p:cNvPr id="41" name="Graphic 40">
            <a:extLst>
              <a:ext uri="{FF2B5EF4-FFF2-40B4-BE49-F238E27FC236}">
                <a16:creationId xmlns:a16="http://schemas.microsoft.com/office/drawing/2014/main" id="{D9B46CF8-91C1-488B-3A6E-989E36C4B6CA}"/>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512156" y="2717389"/>
            <a:ext cx="201284" cy="201284"/>
          </a:xfrm>
          <a:prstGeom prst="rect">
            <a:avLst/>
          </a:prstGeom>
        </p:spPr>
      </p:pic>
      <p:pic>
        <p:nvPicPr>
          <p:cNvPr id="6" name="Picture 22">
            <a:extLst>
              <a:ext uri="{FF2B5EF4-FFF2-40B4-BE49-F238E27FC236}">
                <a16:creationId xmlns:a16="http://schemas.microsoft.com/office/drawing/2014/main" id="{DA7FEFDB-C818-2BD2-68B3-103652653710}"/>
              </a:ext>
              <a:ext uri="{C183D7F6-B498-43B3-948B-1728B52AA6E4}">
                <adec:decorative xmlns:adec="http://schemas.microsoft.com/office/drawing/2017/decorative" val="1"/>
              </a:ext>
            </a:extLst>
          </p:cNvPr>
          <p:cNvPicPr>
            <a:picLocks noChangeAspect="1" noChangeArrowheads="1"/>
          </p:cNvPicPr>
          <p:nvPr/>
        </p:nvPicPr>
        <p:blipFill>
          <a:blip r:embed="rId11">
            <a:extLst>
              <a:ext uri="{BEBA8EAE-BF5A-486C-A8C5-ECC9F3942E4B}">
                <a14:imgProps xmlns:a14="http://schemas.microsoft.com/office/drawing/2010/main">
                  <a14:imgLayer r:embed="rId12">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1406799" y="3318750"/>
            <a:ext cx="346194" cy="346194"/>
          </a:xfrm>
          <a:prstGeom prst="rect">
            <a:avLst/>
          </a:prstGeom>
          <a:noFill/>
          <a:extLst>
            <a:ext uri="{909E8E84-426E-40DD-AFC4-6F175D3DCCD1}">
              <a14:hiddenFill xmlns:a14="http://schemas.microsoft.com/office/drawing/2010/main">
                <a:solidFill>
                  <a:srgbClr val="FFFFFF"/>
                </a:solidFill>
              </a14:hiddenFill>
            </a:ext>
          </a:extLst>
        </p:spPr>
      </p:pic>
      <p:sp>
        <p:nvSpPr>
          <p:cNvPr id="42" name="Frame 41">
            <a:extLst>
              <a:ext uri="{FF2B5EF4-FFF2-40B4-BE49-F238E27FC236}">
                <a16:creationId xmlns:a16="http://schemas.microsoft.com/office/drawing/2014/main" id="{82F6D5CF-FACB-4E54-4BFA-01B639194BE1}"/>
              </a:ext>
              <a:ext uri="{C183D7F6-B498-43B3-948B-1728B52AA6E4}">
                <adec:decorative xmlns:adec="http://schemas.microsoft.com/office/drawing/2017/decorative" val="1"/>
              </a:ext>
            </a:extLst>
          </p:cNvPr>
          <p:cNvSpPr/>
          <p:nvPr/>
        </p:nvSpPr>
        <p:spPr>
          <a:xfrm>
            <a:off x="2479557" y="3349556"/>
            <a:ext cx="266482" cy="262477"/>
          </a:xfrm>
          <a:prstGeom prst="frame">
            <a:avLst>
              <a:gd name="adj1" fmla="val 9074"/>
            </a:avLst>
          </a:prstGeom>
          <a:gradFill>
            <a:gsLst>
              <a:gs pos="0">
                <a:srgbClr val="8EC8E8"/>
              </a:gs>
              <a:gs pos="100000">
                <a:srgbClr val="CD9AD0"/>
              </a:gs>
            </a:gsLst>
            <a:lin ang="5400000" scaled="1"/>
          </a:gradFill>
          <a:ln w="19050">
            <a:solidFill>
              <a:schemeClr val="accent1">
                <a:lumMod val="20000"/>
                <a:lumOff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AU" sz="1000" b="0" i="0" u="none" strike="noStrike" kern="1200" cap="none" spc="0" normalizeH="0" baseline="0" noProof="0">
              <a:ln>
                <a:noFill/>
              </a:ln>
              <a:solidFill>
                <a:schemeClr val="tx1"/>
              </a:solidFill>
              <a:effectLst/>
              <a:uLnTx/>
              <a:uFillTx/>
              <a:latin typeface="Segoe UI"/>
              <a:ea typeface="Roboto Mono" panose="00000009000000000000" pitchFamily="49" charset="0"/>
              <a:cs typeface="Segoe UI" pitchFamily="34" charset="0"/>
            </a:endParaRPr>
          </a:p>
        </p:txBody>
      </p:sp>
      <p:pic>
        <p:nvPicPr>
          <p:cNvPr id="43" name="Graphic 42">
            <a:extLst>
              <a:ext uri="{FF2B5EF4-FFF2-40B4-BE49-F238E27FC236}">
                <a16:creationId xmlns:a16="http://schemas.microsoft.com/office/drawing/2014/main" id="{30AB2389-B149-60FE-83B5-D2E4B6A7FCA3}"/>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512156" y="3380152"/>
            <a:ext cx="201284" cy="201284"/>
          </a:xfrm>
          <a:prstGeom prst="rect">
            <a:avLst/>
          </a:prstGeom>
        </p:spPr>
      </p:pic>
      <p:pic>
        <p:nvPicPr>
          <p:cNvPr id="13" name="Picture 22">
            <a:extLst>
              <a:ext uri="{FF2B5EF4-FFF2-40B4-BE49-F238E27FC236}">
                <a16:creationId xmlns:a16="http://schemas.microsoft.com/office/drawing/2014/main" id="{A74F2E77-4C24-84CC-0772-11A67EC988C9}"/>
              </a:ext>
              <a:ext uri="{C183D7F6-B498-43B3-948B-1728B52AA6E4}">
                <adec:decorative xmlns:adec="http://schemas.microsoft.com/office/drawing/2017/decorative" val="1"/>
              </a:ext>
            </a:extLst>
          </p:cNvPr>
          <p:cNvPicPr>
            <a:picLocks noChangeAspect="1" noChangeArrowheads="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p:blipFill>
        <p:spPr bwMode="auto">
          <a:xfrm>
            <a:off x="1406799" y="3867507"/>
            <a:ext cx="346194" cy="346194"/>
          </a:xfrm>
          <a:prstGeom prst="rect">
            <a:avLst/>
          </a:prstGeom>
          <a:noFill/>
        </p:spPr>
      </p:pic>
      <p:sp>
        <p:nvSpPr>
          <p:cNvPr id="44" name="Frame 43">
            <a:extLst>
              <a:ext uri="{FF2B5EF4-FFF2-40B4-BE49-F238E27FC236}">
                <a16:creationId xmlns:a16="http://schemas.microsoft.com/office/drawing/2014/main" id="{3194D0FE-F762-E680-61CD-8FB1056FC028}"/>
              </a:ext>
              <a:ext uri="{C183D7F6-B498-43B3-948B-1728B52AA6E4}">
                <adec:decorative xmlns:adec="http://schemas.microsoft.com/office/drawing/2017/decorative" val="1"/>
              </a:ext>
            </a:extLst>
          </p:cNvPr>
          <p:cNvSpPr/>
          <p:nvPr/>
        </p:nvSpPr>
        <p:spPr>
          <a:xfrm>
            <a:off x="2479557" y="3896009"/>
            <a:ext cx="266482" cy="262477"/>
          </a:xfrm>
          <a:prstGeom prst="frame">
            <a:avLst>
              <a:gd name="adj1" fmla="val 9074"/>
            </a:avLst>
          </a:prstGeom>
          <a:gradFill>
            <a:gsLst>
              <a:gs pos="0">
                <a:srgbClr val="8EC8E8"/>
              </a:gs>
              <a:gs pos="100000">
                <a:srgbClr val="CD9AD0"/>
              </a:gs>
            </a:gsLst>
            <a:lin ang="5400000" scaled="1"/>
          </a:gradFill>
          <a:ln w="19050">
            <a:solidFill>
              <a:schemeClr val="accent1">
                <a:lumMod val="20000"/>
                <a:lumOff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AU" sz="1000" b="0" i="0" u="none" strike="noStrike" kern="1200" cap="none" spc="0" normalizeH="0" baseline="0" noProof="0">
              <a:ln>
                <a:noFill/>
              </a:ln>
              <a:solidFill>
                <a:schemeClr val="tx1"/>
              </a:solidFill>
              <a:effectLst/>
              <a:uLnTx/>
              <a:uFillTx/>
              <a:latin typeface="Segoe UI"/>
              <a:ea typeface="Roboto Mono" panose="00000009000000000000" pitchFamily="49" charset="0"/>
              <a:cs typeface="Segoe UI" pitchFamily="34" charset="0"/>
            </a:endParaRPr>
          </a:p>
        </p:txBody>
      </p:sp>
      <p:pic>
        <p:nvPicPr>
          <p:cNvPr id="45" name="Graphic 44">
            <a:extLst>
              <a:ext uri="{FF2B5EF4-FFF2-40B4-BE49-F238E27FC236}">
                <a16:creationId xmlns:a16="http://schemas.microsoft.com/office/drawing/2014/main" id="{374ED46D-7DCB-9144-35CA-7530CB7DC437}"/>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512156" y="3926605"/>
            <a:ext cx="201284" cy="201284"/>
          </a:xfrm>
          <a:prstGeom prst="rect">
            <a:avLst/>
          </a:prstGeom>
        </p:spPr>
      </p:pic>
      <p:sp>
        <p:nvSpPr>
          <p:cNvPr id="40" name="Frame 39">
            <a:extLst>
              <a:ext uri="{FF2B5EF4-FFF2-40B4-BE49-F238E27FC236}">
                <a16:creationId xmlns:a16="http://schemas.microsoft.com/office/drawing/2014/main" id="{E9220D0A-1ED2-4D4F-32F5-9922B9BE82FB}"/>
              </a:ext>
              <a:ext uri="{C183D7F6-B498-43B3-948B-1728B52AA6E4}">
                <adec:decorative xmlns:adec="http://schemas.microsoft.com/office/drawing/2017/decorative" val="1"/>
              </a:ext>
            </a:extLst>
          </p:cNvPr>
          <p:cNvSpPr/>
          <p:nvPr/>
        </p:nvSpPr>
        <p:spPr>
          <a:xfrm>
            <a:off x="2479557" y="2686793"/>
            <a:ext cx="266482" cy="262477"/>
          </a:xfrm>
          <a:prstGeom prst="frame">
            <a:avLst>
              <a:gd name="adj1" fmla="val 9074"/>
            </a:avLst>
          </a:prstGeom>
          <a:gradFill>
            <a:gsLst>
              <a:gs pos="0">
                <a:srgbClr val="8EC8E8"/>
              </a:gs>
              <a:gs pos="100000">
                <a:srgbClr val="CD9AD0"/>
              </a:gs>
            </a:gsLst>
            <a:lin ang="5400000" scaled="1"/>
          </a:gradFill>
          <a:ln w="19050">
            <a:solidFill>
              <a:schemeClr val="accent1">
                <a:lumMod val="20000"/>
                <a:lumOff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AU" sz="1000" b="0" i="0" u="none" strike="noStrike" kern="1200" cap="none" spc="0" normalizeH="0" baseline="0" noProof="0">
              <a:ln>
                <a:noFill/>
              </a:ln>
              <a:solidFill>
                <a:schemeClr val="tx1"/>
              </a:solidFill>
              <a:effectLst/>
              <a:uLnTx/>
              <a:uFillTx/>
              <a:latin typeface="Segoe UI"/>
              <a:ea typeface="Roboto Mono" panose="00000009000000000000" pitchFamily="49" charset="0"/>
              <a:cs typeface="Segoe UI" pitchFamily="34" charset="0"/>
            </a:endParaRPr>
          </a:p>
        </p:txBody>
      </p:sp>
      <p:cxnSp>
        <p:nvCxnSpPr>
          <p:cNvPr id="9" name="Straight Connector 8">
            <a:extLst>
              <a:ext uri="{FF2B5EF4-FFF2-40B4-BE49-F238E27FC236}">
                <a16:creationId xmlns:a16="http://schemas.microsoft.com/office/drawing/2014/main" id="{14147AB3-6CF0-9CD0-C270-2BF2F302E2F4}"/>
              </a:ext>
              <a:ext uri="{C183D7F6-B498-43B3-948B-1728B52AA6E4}">
                <adec:decorative xmlns:adec="http://schemas.microsoft.com/office/drawing/2017/decorative" val="1"/>
              </a:ext>
            </a:extLst>
          </p:cNvPr>
          <p:cNvCxnSpPr>
            <a:cxnSpLocks/>
          </p:cNvCxnSpPr>
          <p:nvPr/>
        </p:nvCxnSpPr>
        <p:spPr>
          <a:xfrm>
            <a:off x="1290264" y="1865227"/>
            <a:ext cx="9663486" cy="0"/>
          </a:xfrm>
          <a:prstGeom prst="line">
            <a:avLst/>
          </a:prstGeom>
          <a:ln w="15875">
            <a:gradFill flip="none" rotWithShape="1">
              <a:gsLst>
                <a:gs pos="0">
                  <a:schemeClr val="bg1">
                    <a:lumMod val="75000"/>
                    <a:lumOff val="25000"/>
                  </a:schemeClr>
                </a:gs>
                <a:gs pos="100000">
                  <a:srgbClr val="000000"/>
                </a:gs>
              </a:gsLst>
              <a:lin ang="1080000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A225AF7F-7451-9D36-8EFB-7338C0051093}"/>
              </a:ext>
              <a:ext uri="{C183D7F6-B498-43B3-948B-1728B52AA6E4}">
                <adec:decorative xmlns:adec="http://schemas.microsoft.com/office/drawing/2017/decorative" val="1"/>
              </a:ext>
            </a:extLst>
          </p:cNvPr>
          <p:cNvCxnSpPr>
            <a:cxnSpLocks/>
          </p:cNvCxnSpPr>
          <p:nvPr/>
        </p:nvCxnSpPr>
        <p:spPr>
          <a:xfrm>
            <a:off x="1290264" y="2500430"/>
            <a:ext cx="9663486" cy="0"/>
          </a:xfrm>
          <a:prstGeom prst="line">
            <a:avLst/>
          </a:prstGeom>
          <a:ln w="15875">
            <a:gradFill flip="none" rotWithShape="1">
              <a:gsLst>
                <a:gs pos="0">
                  <a:schemeClr val="bg1">
                    <a:lumMod val="75000"/>
                    <a:lumOff val="25000"/>
                  </a:schemeClr>
                </a:gs>
                <a:gs pos="100000">
                  <a:srgbClr val="000000"/>
                </a:gs>
              </a:gsLst>
              <a:lin ang="1080000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7BBD57E6-9444-CB73-183E-DC5F15377A62}"/>
              </a:ext>
              <a:ext uri="{C183D7F6-B498-43B3-948B-1728B52AA6E4}">
                <adec:decorative xmlns:adec="http://schemas.microsoft.com/office/drawing/2017/decorative" val="1"/>
              </a:ext>
            </a:extLst>
          </p:cNvPr>
          <p:cNvCxnSpPr>
            <a:cxnSpLocks/>
          </p:cNvCxnSpPr>
          <p:nvPr/>
        </p:nvCxnSpPr>
        <p:spPr>
          <a:xfrm>
            <a:off x="1290264" y="3135633"/>
            <a:ext cx="9663486" cy="0"/>
          </a:xfrm>
          <a:prstGeom prst="line">
            <a:avLst/>
          </a:prstGeom>
          <a:ln w="15875">
            <a:gradFill flip="none" rotWithShape="1">
              <a:gsLst>
                <a:gs pos="0">
                  <a:schemeClr val="bg1">
                    <a:lumMod val="75000"/>
                    <a:lumOff val="25000"/>
                  </a:schemeClr>
                </a:gs>
                <a:gs pos="100000">
                  <a:srgbClr val="000000"/>
                </a:gs>
              </a:gsLst>
              <a:lin ang="1080000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84F146C-83B2-0BB5-67C0-0089EAB426E0}"/>
              </a:ext>
              <a:ext uri="{C183D7F6-B498-43B3-948B-1728B52AA6E4}">
                <adec:decorative xmlns:adec="http://schemas.microsoft.com/office/drawing/2017/decorative" val="1"/>
              </a:ext>
            </a:extLst>
          </p:cNvPr>
          <p:cNvCxnSpPr>
            <a:cxnSpLocks/>
          </p:cNvCxnSpPr>
          <p:nvPr/>
        </p:nvCxnSpPr>
        <p:spPr>
          <a:xfrm>
            <a:off x="1290264" y="3709643"/>
            <a:ext cx="9663486" cy="0"/>
          </a:xfrm>
          <a:prstGeom prst="line">
            <a:avLst/>
          </a:prstGeom>
          <a:ln w="15875">
            <a:gradFill flip="none" rotWithShape="1">
              <a:gsLst>
                <a:gs pos="0">
                  <a:schemeClr val="bg1">
                    <a:lumMod val="75000"/>
                    <a:lumOff val="25000"/>
                  </a:schemeClr>
                </a:gs>
                <a:gs pos="100000">
                  <a:srgbClr val="000000"/>
                </a:gs>
              </a:gsLst>
              <a:lin ang="1080000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58F03F3A-C11E-BE49-A1FA-CCC9CC343A66}"/>
              </a:ext>
            </a:extLst>
          </p:cNvPr>
          <p:cNvCxnSpPr>
            <a:cxnSpLocks/>
            <a:endCxn id="31" idx="4"/>
          </p:cNvCxnSpPr>
          <p:nvPr/>
        </p:nvCxnSpPr>
        <p:spPr>
          <a:xfrm>
            <a:off x="1406798" y="5654773"/>
            <a:ext cx="9235440" cy="0"/>
          </a:xfrm>
          <a:prstGeom prst="straightConnector1">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5" name="TextBox 24">
            <a:extLst>
              <a:ext uri="{FF2B5EF4-FFF2-40B4-BE49-F238E27FC236}">
                <a16:creationId xmlns:a16="http://schemas.microsoft.com/office/drawing/2014/main" id="{F377A0A0-1908-D5DD-73F8-B163205AA29F}"/>
              </a:ext>
            </a:extLst>
          </p:cNvPr>
          <p:cNvSpPr txBox="1"/>
          <p:nvPr/>
        </p:nvSpPr>
        <p:spPr>
          <a:xfrm>
            <a:off x="1801126" y="5025209"/>
            <a:ext cx="1802113" cy="600164"/>
          </a:xfrm>
          <a:prstGeom prst="rect">
            <a:avLst/>
          </a:prstGeom>
          <a:noFill/>
        </p:spPr>
        <p:txBody>
          <a:bodyPr wrap="square">
            <a:spAutoFit/>
          </a:bodyPr>
          <a:lstStyle/>
          <a:p>
            <a:pPr algn="ctr"/>
            <a:r>
              <a:rPr lang="en-US" sz="1100" dirty="0">
                <a:latin typeface="Segoe UI Semibold"/>
                <a:cs typeface="Segoe UI"/>
              </a:rPr>
              <a:t>Validate use case &amp; send pre-</a:t>
            </a:r>
            <a:r>
              <a:rPr lang="en-US" sz="1100" dirty="0" err="1">
                <a:latin typeface="Segoe UI Semibold"/>
                <a:cs typeface="Segoe UI"/>
              </a:rPr>
              <a:t>reqs</a:t>
            </a:r>
            <a:r>
              <a:rPr lang="en-US" sz="1100" dirty="0">
                <a:latin typeface="Segoe UI Semibold"/>
                <a:cs typeface="Segoe UI"/>
              </a:rPr>
              <a:t> for workshop</a:t>
            </a:r>
          </a:p>
          <a:p>
            <a:pPr algn="ctr"/>
            <a:r>
              <a:rPr lang="en-US" sz="1100" i="1" dirty="0">
                <a:solidFill>
                  <a:schemeClr val="accent1"/>
                </a:solidFill>
                <a:latin typeface="Segoe UI" panose="020B0502040204020203" pitchFamily="34" charset="0"/>
                <a:cs typeface="Segoe UI" panose="020B0502040204020203" pitchFamily="34" charset="0"/>
              </a:rPr>
              <a:t>One 60-minute meeting</a:t>
            </a:r>
          </a:p>
        </p:txBody>
      </p:sp>
      <p:sp>
        <p:nvSpPr>
          <p:cNvPr id="27" name="TextBox 26">
            <a:extLst>
              <a:ext uri="{FF2B5EF4-FFF2-40B4-BE49-F238E27FC236}">
                <a16:creationId xmlns:a16="http://schemas.microsoft.com/office/drawing/2014/main" id="{5EE2BEAF-7C2E-50BE-1508-BC8D552FA04B}"/>
              </a:ext>
            </a:extLst>
          </p:cNvPr>
          <p:cNvSpPr txBox="1"/>
          <p:nvPr/>
        </p:nvSpPr>
        <p:spPr>
          <a:xfrm>
            <a:off x="3925392" y="5745932"/>
            <a:ext cx="1775493" cy="600164"/>
          </a:xfrm>
          <a:prstGeom prst="rect">
            <a:avLst/>
          </a:prstGeom>
          <a:noFill/>
        </p:spPr>
        <p:txBody>
          <a:bodyPr wrap="square">
            <a:spAutoFit/>
          </a:bodyPr>
          <a:lstStyle/>
          <a:p>
            <a:pPr algn="ctr"/>
            <a:r>
              <a:rPr lang="en-US" sz="1100" dirty="0">
                <a:latin typeface="Segoe UI Semibold"/>
                <a:cs typeface="Segoe UI"/>
              </a:rPr>
              <a:t>Client prepares pre-</a:t>
            </a:r>
            <a:r>
              <a:rPr lang="en-US" sz="1100" dirty="0" err="1">
                <a:latin typeface="Segoe UI Semibold"/>
                <a:cs typeface="Segoe UI"/>
              </a:rPr>
              <a:t>reqs</a:t>
            </a:r>
            <a:r>
              <a:rPr lang="en-US" sz="1100" dirty="0">
                <a:latin typeface="Segoe UI Semibold"/>
                <a:cs typeface="Segoe UI"/>
              </a:rPr>
              <a:t> &amp; schedules workshop</a:t>
            </a:r>
          </a:p>
          <a:p>
            <a:pPr algn="ctr"/>
            <a:r>
              <a:rPr lang="en-US" sz="1100" i="1" dirty="0">
                <a:solidFill>
                  <a:schemeClr val="accent1"/>
                </a:solidFill>
                <a:latin typeface="Segoe UI" panose="020B0502040204020203" pitchFamily="34" charset="0"/>
                <a:cs typeface="Segoe UI" panose="020B0502040204020203" pitchFamily="34" charset="0"/>
              </a:rPr>
              <a:t>~1 week</a:t>
            </a:r>
          </a:p>
        </p:txBody>
      </p:sp>
      <p:sp>
        <p:nvSpPr>
          <p:cNvPr id="28" name="TextBox 27">
            <a:extLst>
              <a:ext uri="{FF2B5EF4-FFF2-40B4-BE49-F238E27FC236}">
                <a16:creationId xmlns:a16="http://schemas.microsoft.com/office/drawing/2014/main" id="{458D62ED-5371-C4EE-747A-F6512E7A5F4E}"/>
              </a:ext>
            </a:extLst>
          </p:cNvPr>
          <p:cNvSpPr txBox="1"/>
          <p:nvPr/>
        </p:nvSpPr>
        <p:spPr>
          <a:xfrm>
            <a:off x="5838041" y="5025209"/>
            <a:ext cx="1775493" cy="600164"/>
          </a:xfrm>
          <a:prstGeom prst="rect">
            <a:avLst/>
          </a:prstGeom>
          <a:noFill/>
        </p:spPr>
        <p:txBody>
          <a:bodyPr wrap="square">
            <a:spAutoFit/>
          </a:bodyPr>
          <a:lstStyle/>
          <a:p>
            <a:pPr algn="ctr"/>
            <a:r>
              <a:rPr lang="en-US" sz="1100" dirty="0">
                <a:latin typeface="Segoe UI Semibold"/>
                <a:cs typeface="Segoe UI"/>
              </a:rPr>
              <a:t>MSFT architects build POC in client’s tenant</a:t>
            </a:r>
          </a:p>
          <a:p>
            <a:pPr algn="ctr"/>
            <a:r>
              <a:rPr lang="en-US" sz="1100" i="1" dirty="0">
                <a:solidFill>
                  <a:schemeClr val="accent1"/>
                </a:solidFill>
                <a:latin typeface="Segoe UI" panose="020B0502040204020203" pitchFamily="34" charset="0"/>
                <a:cs typeface="Segoe UI" panose="020B0502040204020203" pitchFamily="34" charset="0"/>
              </a:rPr>
              <a:t>1-2 weeks</a:t>
            </a:r>
            <a:endParaRPr lang="en-US" sz="1100" dirty="0">
              <a:solidFill>
                <a:schemeClr val="accent1"/>
              </a:solidFill>
            </a:endParaRPr>
          </a:p>
        </p:txBody>
      </p:sp>
      <p:sp>
        <p:nvSpPr>
          <p:cNvPr id="29" name="TextBox 28">
            <a:extLst>
              <a:ext uri="{FF2B5EF4-FFF2-40B4-BE49-F238E27FC236}">
                <a16:creationId xmlns:a16="http://schemas.microsoft.com/office/drawing/2014/main" id="{3AAAB406-3955-7DD5-1AC8-60BD96D866E3}"/>
              </a:ext>
            </a:extLst>
          </p:cNvPr>
          <p:cNvSpPr txBox="1"/>
          <p:nvPr/>
        </p:nvSpPr>
        <p:spPr>
          <a:xfrm>
            <a:off x="7776817" y="5741764"/>
            <a:ext cx="1775493" cy="430887"/>
          </a:xfrm>
          <a:prstGeom prst="rect">
            <a:avLst/>
          </a:prstGeom>
          <a:noFill/>
        </p:spPr>
        <p:txBody>
          <a:bodyPr wrap="square">
            <a:spAutoFit/>
          </a:bodyPr>
          <a:lstStyle/>
          <a:p>
            <a:pPr algn="ctr"/>
            <a:r>
              <a:rPr lang="en-US" sz="1100" dirty="0">
                <a:latin typeface="Segoe UI Semibold"/>
                <a:cs typeface="Segoe UI"/>
              </a:rPr>
              <a:t>Workshop with client</a:t>
            </a:r>
          </a:p>
          <a:p>
            <a:pPr algn="ctr"/>
            <a:r>
              <a:rPr lang="en-US" sz="1100" i="1" dirty="0">
                <a:solidFill>
                  <a:schemeClr val="accent1"/>
                </a:solidFill>
                <a:latin typeface="Segoe UI" panose="020B0502040204020203" pitchFamily="34" charset="0"/>
                <a:cs typeface="Segoe UI" panose="020B0502040204020203" pitchFamily="34" charset="0"/>
              </a:rPr>
              <a:t>3-5 Days</a:t>
            </a:r>
          </a:p>
        </p:txBody>
      </p:sp>
      <p:sp>
        <p:nvSpPr>
          <p:cNvPr id="30" name="TextBox 29">
            <a:extLst>
              <a:ext uri="{FF2B5EF4-FFF2-40B4-BE49-F238E27FC236}">
                <a16:creationId xmlns:a16="http://schemas.microsoft.com/office/drawing/2014/main" id="{2AE43D33-F29A-B913-DACA-FD5F606BD0B5}"/>
              </a:ext>
            </a:extLst>
          </p:cNvPr>
          <p:cNvSpPr txBox="1"/>
          <p:nvPr/>
        </p:nvSpPr>
        <p:spPr>
          <a:xfrm>
            <a:off x="9402931" y="5136896"/>
            <a:ext cx="1153886" cy="430887"/>
          </a:xfrm>
          <a:prstGeom prst="rect">
            <a:avLst/>
          </a:prstGeom>
          <a:noFill/>
        </p:spPr>
        <p:txBody>
          <a:bodyPr wrap="square">
            <a:spAutoFit/>
          </a:bodyPr>
          <a:lstStyle/>
          <a:p>
            <a:pPr algn="ctr"/>
            <a:r>
              <a:rPr lang="en-US" sz="1100" dirty="0">
                <a:latin typeface="Segoe UI Semibold"/>
                <a:cs typeface="Segoe UI"/>
              </a:rPr>
              <a:t>Completed POC!</a:t>
            </a:r>
            <a:endParaRPr lang="en-US" sz="1100" dirty="0"/>
          </a:p>
        </p:txBody>
      </p:sp>
      <p:sp>
        <p:nvSpPr>
          <p:cNvPr id="31" name="Star: 5 Points 30">
            <a:extLst>
              <a:ext uri="{FF2B5EF4-FFF2-40B4-BE49-F238E27FC236}">
                <a16:creationId xmlns:a16="http://schemas.microsoft.com/office/drawing/2014/main" id="{8C61698D-5F9B-0E26-2F22-B0BED99C5C23}"/>
              </a:ext>
            </a:extLst>
          </p:cNvPr>
          <p:cNvSpPr/>
          <p:nvPr/>
        </p:nvSpPr>
        <p:spPr bwMode="auto">
          <a:xfrm>
            <a:off x="9843803" y="5554848"/>
            <a:ext cx="272143" cy="261608"/>
          </a:xfrm>
          <a:prstGeom prst="star5">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sp>
        <p:nvSpPr>
          <p:cNvPr id="8" name="TextBox 7">
            <a:extLst>
              <a:ext uri="{FF2B5EF4-FFF2-40B4-BE49-F238E27FC236}">
                <a16:creationId xmlns:a16="http://schemas.microsoft.com/office/drawing/2014/main" id="{0D45BE68-6644-1E4A-CDCF-80F41B287E46}"/>
              </a:ext>
            </a:extLst>
          </p:cNvPr>
          <p:cNvSpPr txBox="1"/>
          <p:nvPr/>
        </p:nvSpPr>
        <p:spPr>
          <a:xfrm>
            <a:off x="1116588" y="4584510"/>
            <a:ext cx="896079" cy="276999"/>
          </a:xfrm>
          <a:prstGeom prst="rect">
            <a:avLst/>
          </a:prstGeom>
          <a:noFill/>
        </p:spPr>
        <p:txBody>
          <a:bodyPr wrap="none" lIns="0" tIns="0" rIns="0" bIns="0" rtlCol="0">
            <a:spAutoFit/>
          </a:bodyPr>
          <a:lstStyle/>
          <a:p>
            <a:pPr algn="l"/>
            <a:r>
              <a:rPr lang="en-US" dirty="0">
                <a:solidFill>
                  <a:schemeClr val="accent1"/>
                </a:solidFill>
                <a:latin typeface="+mj-lt"/>
              </a:rPr>
              <a:t>Timeline</a:t>
            </a:r>
          </a:p>
        </p:txBody>
      </p:sp>
    </p:spTree>
    <p:extLst>
      <p:ext uri="{BB962C8B-B14F-4D97-AF65-F5344CB8AC3E}">
        <p14:creationId xmlns:p14="http://schemas.microsoft.com/office/powerpoint/2010/main" val="4179085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grpId="1" nodeType="withEffect">
                                  <p:stCondLst>
                                    <p:cond delay="0"/>
                                  </p:stCondLst>
                                  <p:childTnLst>
                                    <p:animMotion origin="layout" path="M -2.08333E-7 -4.44444E-6 L -2.08333E-7 0.01806 " pathEditMode="relative" rAng="0" ptsTypes="AA">
                                      <p:cBhvr>
                                        <p:cTn id="9" dur="500" spd="-100000" fill="hold"/>
                                        <p:tgtEl>
                                          <p:spTgt spid="2"/>
                                        </p:tgtEl>
                                        <p:attrNameLst>
                                          <p:attrName>ppt_x</p:attrName>
                                          <p:attrName>ppt_y</p:attrName>
                                        </p:attrNameLst>
                                      </p:cBhvr>
                                      <p:rCtr x="0" y="903"/>
                                    </p:animMotion>
                                  </p:childTnLst>
                                </p:cTn>
                              </p:par>
                            </p:childTnLst>
                          </p:cTn>
                        </p:par>
                        <p:par>
                          <p:cTn id="10" fill="hold">
                            <p:stCondLst>
                              <p:cond delay="500"/>
                            </p:stCondLst>
                            <p:childTnLst>
                              <p:par>
                                <p:cTn id="11" presetID="10" presetClass="entr" presetSubtype="0" fill="hold" nodeType="after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nodeType="with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fade">
                                      <p:cBhvr>
                                        <p:cTn id="16" dur="500"/>
                                        <p:tgtEl>
                                          <p:spTgt spid="17"/>
                                        </p:tgtEl>
                                      </p:cBhvr>
                                    </p:animEffect>
                                  </p:childTnLst>
                                </p:cTn>
                              </p:par>
                              <p:par>
                                <p:cTn id="17" presetID="10" presetClass="entr" presetSubtype="0"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500"/>
                                        <p:tgtEl>
                                          <p:spTgt spid="18"/>
                                        </p:tgtEl>
                                      </p:cBhvr>
                                    </p:animEffect>
                                  </p:childTnLst>
                                </p:cTn>
                              </p:par>
                              <p:par>
                                <p:cTn id="20" presetID="10" presetClass="entr" presetSubtype="0" fill="hold" nodeType="with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500"/>
                                        <p:tgtEl>
                                          <p:spTgt spid="1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0"/>
                                        </p:tgtEl>
                                        <p:attrNameLst>
                                          <p:attrName>style.visibility</p:attrName>
                                        </p:attrNameLst>
                                      </p:cBhvr>
                                      <p:to>
                                        <p:strVal val="visible"/>
                                      </p:to>
                                    </p:set>
                                    <p:animEffect transition="in" filter="fade">
                                      <p:cBhvr>
                                        <p:cTn id="25" dur="500"/>
                                        <p:tgtEl>
                                          <p:spTgt spid="60"/>
                                        </p:tgtEl>
                                      </p:cBhvr>
                                    </p:animEffect>
                                  </p:childTnLst>
                                </p:cTn>
                              </p:par>
                              <p:par>
                                <p:cTn id="26" presetID="10" presetClass="entr" presetSubtype="0" fill="hold" nodeType="withEffect">
                                  <p:stCondLst>
                                    <p:cond delay="0"/>
                                  </p:stCondLst>
                                  <p:childTnLst>
                                    <p:set>
                                      <p:cBhvr>
                                        <p:cTn id="27" dur="1" fill="hold">
                                          <p:stCondLst>
                                            <p:cond delay="0"/>
                                          </p:stCondLst>
                                        </p:cTn>
                                        <p:tgtEl>
                                          <p:spTgt spid="1026"/>
                                        </p:tgtEl>
                                        <p:attrNameLst>
                                          <p:attrName>style.visibility</p:attrName>
                                        </p:attrNameLst>
                                      </p:cBhvr>
                                      <p:to>
                                        <p:strVal val="visible"/>
                                      </p:to>
                                    </p:set>
                                    <p:animEffect transition="in" filter="fade">
                                      <p:cBhvr>
                                        <p:cTn id="28" dur="500"/>
                                        <p:tgtEl>
                                          <p:spTgt spid="1026"/>
                                        </p:tgtEl>
                                      </p:cBhvr>
                                    </p:animEffect>
                                  </p:childTnLst>
                                </p:cTn>
                              </p:par>
                              <p:par>
                                <p:cTn id="29" presetID="10" presetClass="entr" presetSubtype="0" fill="hold" nodeType="withEffect">
                                  <p:stCondLst>
                                    <p:cond delay="0"/>
                                  </p:stCondLst>
                                  <p:childTnLst>
                                    <p:set>
                                      <p:cBhvr>
                                        <p:cTn id="30" dur="1" fill="hold">
                                          <p:stCondLst>
                                            <p:cond delay="0"/>
                                          </p:stCondLst>
                                        </p:cTn>
                                        <p:tgtEl>
                                          <p:spTgt spid="1028"/>
                                        </p:tgtEl>
                                        <p:attrNameLst>
                                          <p:attrName>style.visibility</p:attrName>
                                        </p:attrNameLst>
                                      </p:cBhvr>
                                      <p:to>
                                        <p:strVal val="visible"/>
                                      </p:to>
                                    </p:set>
                                    <p:animEffect transition="in" filter="fade">
                                      <p:cBhvr>
                                        <p:cTn id="31" dur="500"/>
                                        <p:tgtEl>
                                          <p:spTgt spid="1028"/>
                                        </p:tgtEl>
                                      </p:cBhvr>
                                    </p:animEffect>
                                  </p:childTnLst>
                                </p:cTn>
                              </p:par>
                              <p:par>
                                <p:cTn id="32" presetID="10" presetClass="entr" presetSubtype="0" fill="hold"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500"/>
                                        <p:tgtEl>
                                          <p:spTgt spid="13"/>
                                        </p:tgtEl>
                                      </p:cBhvr>
                                    </p:animEffect>
                                  </p:childTnLst>
                                </p:cTn>
                              </p:par>
                              <p:par>
                                <p:cTn id="35" presetID="10" presetClass="entr" presetSubtype="0" fill="hold" nodeType="with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fade">
                                      <p:cBhvr>
                                        <p:cTn id="37" dur="500"/>
                                        <p:tgtEl>
                                          <p:spTgt spid="6"/>
                                        </p:tgtEl>
                                      </p:cBhvr>
                                    </p:animEffect>
                                  </p:childTnLst>
                                </p:cTn>
                              </p:par>
                              <p:par>
                                <p:cTn id="38" presetID="10" presetClass="entr" presetSubtype="0" fill="hold" nodeType="withEffect">
                                  <p:stCondLst>
                                    <p:cond delay="0"/>
                                  </p:stCondLst>
                                  <p:childTnLst>
                                    <p:set>
                                      <p:cBhvr>
                                        <p:cTn id="39" dur="1" fill="hold">
                                          <p:stCondLst>
                                            <p:cond delay="0"/>
                                          </p:stCondLst>
                                        </p:cTn>
                                        <p:tgtEl>
                                          <p:spTgt spid="10"/>
                                        </p:tgtEl>
                                        <p:attrNameLst>
                                          <p:attrName>style.visibility</p:attrName>
                                        </p:attrNameLst>
                                      </p:cBhvr>
                                      <p:to>
                                        <p:strVal val="visible"/>
                                      </p:to>
                                    </p:set>
                                    <p:animEffect transition="in" filter="fade">
                                      <p:cBhvr>
                                        <p:cTn id="40" dur="500"/>
                                        <p:tgtEl>
                                          <p:spTgt spid="10"/>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4"/>
                                        </p:tgtEl>
                                        <p:attrNameLst>
                                          <p:attrName>style.visibility</p:attrName>
                                        </p:attrNameLst>
                                      </p:cBhvr>
                                      <p:to>
                                        <p:strVal val="visible"/>
                                      </p:to>
                                    </p:set>
                                    <p:animEffect transition="in" filter="fade">
                                      <p:cBhvr>
                                        <p:cTn id="43" dur="500"/>
                                        <p:tgtEl>
                                          <p:spTgt spid="4"/>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7"/>
                                        </p:tgtEl>
                                        <p:attrNameLst>
                                          <p:attrName>style.visibility</p:attrName>
                                        </p:attrNameLst>
                                      </p:cBhvr>
                                      <p:to>
                                        <p:strVal val="visible"/>
                                      </p:to>
                                    </p:set>
                                    <p:animEffect transition="in" filter="fade">
                                      <p:cBhvr>
                                        <p:cTn id="46" dur="500"/>
                                        <p:tgtEl>
                                          <p:spTgt spid="7"/>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4"/>
                                        </p:tgtEl>
                                        <p:attrNameLst>
                                          <p:attrName>style.visibility</p:attrName>
                                        </p:attrNameLst>
                                      </p:cBhvr>
                                      <p:to>
                                        <p:strVal val="visible"/>
                                      </p:to>
                                    </p:set>
                                    <p:animEffect transition="in" filter="fade">
                                      <p:cBhvr>
                                        <p:cTn id="49" dur="500"/>
                                        <p:tgtEl>
                                          <p:spTgt spid="14"/>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1"/>
                                        </p:tgtEl>
                                        <p:attrNameLst>
                                          <p:attrName>style.visibility</p:attrName>
                                        </p:attrNameLst>
                                      </p:cBhvr>
                                      <p:to>
                                        <p:strVal val="visible"/>
                                      </p:to>
                                    </p:set>
                                    <p:animEffect transition="in" filter="fade">
                                      <p:cBhvr>
                                        <p:cTn id="52" dur="500"/>
                                        <p:tgtEl>
                                          <p:spTgt spid="11"/>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6"/>
                                        </p:tgtEl>
                                        <p:attrNameLst>
                                          <p:attrName>style.visibility</p:attrName>
                                        </p:attrNameLst>
                                      </p:cBhvr>
                                      <p:to>
                                        <p:strVal val="visible"/>
                                      </p:to>
                                    </p:set>
                                    <p:animEffect transition="in" filter="fade">
                                      <p:cBhvr>
                                        <p:cTn id="55" dur="500"/>
                                        <p:tgtEl>
                                          <p:spTgt spid="16"/>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44"/>
                                        </p:tgtEl>
                                        <p:attrNameLst>
                                          <p:attrName>style.visibility</p:attrName>
                                        </p:attrNameLst>
                                      </p:cBhvr>
                                      <p:to>
                                        <p:strVal val="visible"/>
                                      </p:to>
                                    </p:set>
                                    <p:animEffect transition="in" filter="fade">
                                      <p:cBhvr>
                                        <p:cTn id="58" dur="500"/>
                                        <p:tgtEl>
                                          <p:spTgt spid="44"/>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40"/>
                                        </p:tgtEl>
                                        <p:attrNameLst>
                                          <p:attrName>style.visibility</p:attrName>
                                        </p:attrNameLst>
                                      </p:cBhvr>
                                      <p:to>
                                        <p:strVal val="visible"/>
                                      </p:to>
                                    </p:set>
                                    <p:animEffect transition="in" filter="fade">
                                      <p:cBhvr>
                                        <p:cTn id="61" dur="500"/>
                                        <p:tgtEl>
                                          <p:spTgt spid="40"/>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38"/>
                                        </p:tgtEl>
                                        <p:attrNameLst>
                                          <p:attrName>style.visibility</p:attrName>
                                        </p:attrNameLst>
                                      </p:cBhvr>
                                      <p:to>
                                        <p:strVal val="visible"/>
                                      </p:to>
                                    </p:set>
                                    <p:animEffect transition="in" filter="fade">
                                      <p:cBhvr>
                                        <p:cTn id="64" dur="500"/>
                                        <p:tgtEl>
                                          <p:spTgt spid="38"/>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5"/>
                                        </p:tgtEl>
                                        <p:attrNameLst>
                                          <p:attrName>style.visibility</p:attrName>
                                        </p:attrNameLst>
                                      </p:cBhvr>
                                      <p:to>
                                        <p:strVal val="visible"/>
                                      </p:to>
                                    </p:set>
                                    <p:animEffect transition="in" filter="fade">
                                      <p:cBhvr>
                                        <p:cTn id="67" dur="500"/>
                                        <p:tgtEl>
                                          <p:spTgt spid="5"/>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61"/>
                                        </p:tgtEl>
                                        <p:attrNameLst>
                                          <p:attrName>style.visibility</p:attrName>
                                        </p:attrNameLst>
                                      </p:cBhvr>
                                      <p:to>
                                        <p:strVal val="visible"/>
                                      </p:to>
                                    </p:set>
                                    <p:animEffect transition="in" filter="fade">
                                      <p:cBhvr>
                                        <p:cTn id="70" dur="500"/>
                                        <p:tgtEl>
                                          <p:spTgt spid="61"/>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42"/>
                                        </p:tgtEl>
                                        <p:attrNameLst>
                                          <p:attrName>style.visibility</p:attrName>
                                        </p:attrNameLst>
                                      </p:cBhvr>
                                      <p:to>
                                        <p:strVal val="visible"/>
                                      </p:to>
                                    </p:set>
                                    <p:animEffect transition="in" filter="fade">
                                      <p:cBhvr>
                                        <p:cTn id="73" dur="500"/>
                                        <p:tgtEl>
                                          <p:spTgt spid="42"/>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63"/>
                                        </p:tgtEl>
                                        <p:attrNameLst>
                                          <p:attrName>style.visibility</p:attrName>
                                        </p:attrNameLst>
                                      </p:cBhvr>
                                      <p:to>
                                        <p:strVal val="visible"/>
                                      </p:to>
                                    </p:set>
                                    <p:animEffect transition="in" filter="fade">
                                      <p:cBhvr>
                                        <p:cTn id="76" dur="500"/>
                                        <p:tgtEl>
                                          <p:spTgt spid="63"/>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nodeType="clickEffect">
                                  <p:stCondLst>
                                    <p:cond delay="0"/>
                                  </p:stCondLst>
                                  <p:childTnLst>
                                    <p:set>
                                      <p:cBhvr>
                                        <p:cTn id="80" dur="1" fill="hold">
                                          <p:stCondLst>
                                            <p:cond delay="0"/>
                                          </p:stCondLst>
                                        </p:cTn>
                                        <p:tgtEl>
                                          <p:spTgt spid="24"/>
                                        </p:tgtEl>
                                        <p:attrNameLst>
                                          <p:attrName>style.visibility</p:attrName>
                                        </p:attrNameLst>
                                      </p:cBhvr>
                                      <p:to>
                                        <p:strVal val="visible"/>
                                      </p:to>
                                    </p:set>
                                    <p:animEffect transition="in" filter="fade">
                                      <p:cBhvr>
                                        <p:cTn id="81" dur="250"/>
                                        <p:tgtEl>
                                          <p:spTgt spid="24"/>
                                        </p:tgtEl>
                                      </p:cBhvr>
                                    </p:animEffect>
                                  </p:childTnLst>
                                </p:cTn>
                              </p:par>
                            </p:childTnLst>
                          </p:cTn>
                        </p:par>
                        <p:par>
                          <p:cTn id="82" fill="hold">
                            <p:stCondLst>
                              <p:cond delay="250"/>
                            </p:stCondLst>
                            <p:childTnLst>
                              <p:par>
                                <p:cTn id="83" presetID="10" presetClass="entr" presetSubtype="0" fill="hold" nodeType="afterEffect">
                                  <p:stCondLst>
                                    <p:cond delay="0"/>
                                  </p:stCondLst>
                                  <p:childTnLst>
                                    <p:set>
                                      <p:cBhvr>
                                        <p:cTn id="84" dur="1" fill="hold">
                                          <p:stCondLst>
                                            <p:cond delay="0"/>
                                          </p:stCondLst>
                                        </p:cTn>
                                        <p:tgtEl>
                                          <p:spTgt spid="39"/>
                                        </p:tgtEl>
                                        <p:attrNameLst>
                                          <p:attrName>style.visibility</p:attrName>
                                        </p:attrNameLst>
                                      </p:cBhvr>
                                      <p:to>
                                        <p:strVal val="visible"/>
                                      </p:to>
                                    </p:set>
                                    <p:animEffect transition="in" filter="fade">
                                      <p:cBhvr>
                                        <p:cTn id="85" dur="250"/>
                                        <p:tgtEl>
                                          <p:spTgt spid="39"/>
                                        </p:tgtEl>
                                      </p:cBhvr>
                                    </p:animEffect>
                                  </p:childTnLst>
                                </p:cTn>
                              </p:par>
                            </p:childTnLst>
                          </p:cTn>
                        </p:par>
                        <p:par>
                          <p:cTn id="86" fill="hold">
                            <p:stCondLst>
                              <p:cond delay="500"/>
                            </p:stCondLst>
                            <p:childTnLst>
                              <p:par>
                                <p:cTn id="87" presetID="10" presetClass="entr" presetSubtype="0" fill="hold" nodeType="afterEffect">
                                  <p:stCondLst>
                                    <p:cond delay="0"/>
                                  </p:stCondLst>
                                  <p:childTnLst>
                                    <p:set>
                                      <p:cBhvr>
                                        <p:cTn id="88" dur="1" fill="hold">
                                          <p:stCondLst>
                                            <p:cond delay="0"/>
                                          </p:stCondLst>
                                        </p:cTn>
                                        <p:tgtEl>
                                          <p:spTgt spid="41"/>
                                        </p:tgtEl>
                                        <p:attrNameLst>
                                          <p:attrName>style.visibility</p:attrName>
                                        </p:attrNameLst>
                                      </p:cBhvr>
                                      <p:to>
                                        <p:strVal val="visible"/>
                                      </p:to>
                                    </p:set>
                                    <p:animEffect transition="in" filter="fade">
                                      <p:cBhvr>
                                        <p:cTn id="89" dur="250"/>
                                        <p:tgtEl>
                                          <p:spTgt spid="41"/>
                                        </p:tgtEl>
                                      </p:cBhvr>
                                    </p:animEffect>
                                  </p:childTnLst>
                                </p:cTn>
                              </p:par>
                            </p:childTnLst>
                          </p:cTn>
                        </p:par>
                        <p:par>
                          <p:cTn id="90" fill="hold">
                            <p:stCondLst>
                              <p:cond delay="750"/>
                            </p:stCondLst>
                            <p:childTnLst>
                              <p:par>
                                <p:cTn id="91" presetID="10" presetClass="entr" presetSubtype="0" fill="hold" nodeType="afterEffect">
                                  <p:stCondLst>
                                    <p:cond delay="0"/>
                                  </p:stCondLst>
                                  <p:childTnLst>
                                    <p:set>
                                      <p:cBhvr>
                                        <p:cTn id="92" dur="1" fill="hold">
                                          <p:stCondLst>
                                            <p:cond delay="0"/>
                                          </p:stCondLst>
                                        </p:cTn>
                                        <p:tgtEl>
                                          <p:spTgt spid="43"/>
                                        </p:tgtEl>
                                        <p:attrNameLst>
                                          <p:attrName>style.visibility</p:attrName>
                                        </p:attrNameLst>
                                      </p:cBhvr>
                                      <p:to>
                                        <p:strVal val="visible"/>
                                      </p:to>
                                    </p:set>
                                    <p:animEffect transition="in" filter="fade">
                                      <p:cBhvr>
                                        <p:cTn id="93" dur="250"/>
                                        <p:tgtEl>
                                          <p:spTgt spid="43"/>
                                        </p:tgtEl>
                                      </p:cBhvr>
                                    </p:animEffect>
                                  </p:childTnLst>
                                </p:cTn>
                              </p:par>
                            </p:childTnLst>
                          </p:cTn>
                        </p:par>
                        <p:par>
                          <p:cTn id="94" fill="hold">
                            <p:stCondLst>
                              <p:cond delay="1000"/>
                            </p:stCondLst>
                            <p:childTnLst>
                              <p:par>
                                <p:cTn id="95" presetID="10" presetClass="entr" presetSubtype="0" fill="hold" nodeType="afterEffect">
                                  <p:stCondLst>
                                    <p:cond delay="0"/>
                                  </p:stCondLst>
                                  <p:childTnLst>
                                    <p:set>
                                      <p:cBhvr>
                                        <p:cTn id="96" dur="1" fill="hold">
                                          <p:stCondLst>
                                            <p:cond delay="0"/>
                                          </p:stCondLst>
                                        </p:cTn>
                                        <p:tgtEl>
                                          <p:spTgt spid="45"/>
                                        </p:tgtEl>
                                        <p:attrNameLst>
                                          <p:attrName>style.visibility</p:attrName>
                                        </p:attrNameLst>
                                      </p:cBhvr>
                                      <p:to>
                                        <p:strVal val="visible"/>
                                      </p:to>
                                    </p:set>
                                    <p:animEffect transition="in" filter="fade">
                                      <p:cBhvr>
                                        <p:cTn id="97" dur="250"/>
                                        <p:tgtEl>
                                          <p:spTgt spid="45"/>
                                        </p:tgtEl>
                                      </p:cBhvr>
                                    </p:animEffect>
                                  </p:childTnLst>
                                </p:cTn>
                              </p:par>
                            </p:childTnLst>
                          </p:cTn>
                        </p:par>
                      </p:childTnLst>
                    </p:cTn>
                  </p:par>
                  <p:par>
                    <p:cTn id="98" fill="hold">
                      <p:stCondLst>
                        <p:cond delay="indefinite"/>
                      </p:stCondLst>
                      <p:childTnLst>
                        <p:par>
                          <p:cTn id="99" fill="hold">
                            <p:stCondLst>
                              <p:cond delay="0"/>
                            </p:stCondLst>
                            <p:childTnLst>
                              <p:par>
                                <p:cTn id="100" presetID="10" presetClass="exit" presetSubtype="0" fill="hold" nodeType="clickEffect">
                                  <p:stCondLst>
                                    <p:cond delay="0"/>
                                  </p:stCondLst>
                                  <p:childTnLst>
                                    <p:animEffect transition="out" filter="fade">
                                      <p:cBhvr>
                                        <p:cTn id="101" dur="500"/>
                                        <p:tgtEl>
                                          <p:spTgt spid="24"/>
                                        </p:tgtEl>
                                      </p:cBhvr>
                                    </p:animEffect>
                                    <p:set>
                                      <p:cBhvr>
                                        <p:cTn id="102" dur="1" fill="hold">
                                          <p:stCondLst>
                                            <p:cond delay="499"/>
                                          </p:stCondLst>
                                        </p:cTn>
                                        <p:tgtEl>
                                          <p:spTgt spid="24"/>
                                        </p:tgtEl>
                                        <p:attrNameLst>
                                          <p:attrName>style.visibility</p:attrName>
                                        </p:attrNameLst>
                                      </p:cBhvr>
                                      <p:to>
                                        <p:strVal val="hidden"/>
                                      </p:to>
                                    </p:set>
                                  </p:childTnLst>
                                </p:cTn>
                              </p:par>
                              <p:par>
                                <p:cTn id="103" presetID="10" presetClass="exit" presetSubtype="0" fill="hold" nodeType="withEffect">
                                  <p:stCondLst>
                                    <p:cond delay="0"/>
                                  </p:stCondLst>
                                  <p:childTnLst>
                                    <p:animEffect transition="out" filter="fade">
                                      <p:cBhvr>
                                        <p:cTn id="104" dur="500"/>
                                        <p:tgtEl>
                                          <p:spTgt spid="39"/>
                                        </p:tgtEl>
                                      </p:cBhvr>
                                    </p:animEffect>
                                    <p:set>
                                      <p:cBhvr>
                                        <p:cTn id="105" dur="1" fill="hold">
                                          <p:stCondLst>
                                            <p:cond delay="499"/>
                                          </p:stCondLst>
                                        </p:cTn>
                                        <p:tgtEl>
                                          <p:spTgt spid="39"/>
                                        </p:tgtEl>
                                        <p:attrNameLst>
                                          <p:attrName>style.visibility</p:attrName>
                                        </p:attrNameLst>
                                      </p:cBhvr>
                                      <p:to>
                                        <p:strVal val="hidden"/>
                                      </p:to>
                                    </p:set>
                                  </p:childTnLst>
                                </p:cTn>
                              </p:par>
                              <p:par>
                                <p:cTn id="106" presetID="10" presetClass="exit" presetSubtype="0" fill="hold" nodeType="withEffect">
                                  <p:stCondLst>
                                    <p:cond delay="0"/>
                                  </p:stCondLst>
                                  <p:childTnLst>
                                    <p:animEffect transition="out" filter="fade">
                                      <p:cBhvr>
                                        <p:cTn id="107" dur="500"/>
                                        <p:tgtEl>
                                          <p:spTgt spid="41"/>
                                        </p:tgtEl>
                                      </p:cBhvr>
                                    </p:animEffect>
                                    <p:set>
                                      <p:cBhvr>
                                        <p:cTn id="108" dur="1" fill="hold">
                                          <p:stCondLst>
                                            <p:cond delay="499"/>
                                          </p:stCondLst>
                                        </p:cTn>
                                        <p:tgtEl>
                                          <p:spTgt spid="41"/>
                                        </p:tgtEl>
                                        <p:attrNameLst>
                                          <p:attrName>style.visibility</p:attrName>
                                        </p:attrNameLst>
                                      </p:cBhvr>
                                      <p:to>
                                        <p:strVal val="hidden"/>
                                      </p:to>
                                    </p:set>
                                  </p:childTnLst>
                                </p:cTn>
                              </p:par>
                              <p:par>
                                <p:cTn id="109" presetID="10" presetClass="exit" presetSubtype="0" fill="hold" nodeType="withEffect">
                                  <p:stCondLst>
                                    <p:cond delay="0"/>
                                  </p:stCondLst>
                                  <p:childTnLst>
                                    <p:animEffect transition="out" filter="fade">
                                      <p:cBhvr>
                                        <p:cTn id="110" dur="500"/>
                                        <p:tgtEl>
                                          <p:spTgt spid="43"/>
                                        </p:tgtEl>
                                      </p:cBhvr>
                                    </p:animEffect>
                                    <p:set>
                                      <p:cBhvr>
                                        <p:cTn id="111" dur="1" fill="hold">
                                          <p:stCondLst>
                                            <p:cond delay="499"/>
                                          </p:stCondLst>
                                        </p:cTn>
                                        <p:tgtEl>
                                          <p:spTgt spid="43"/>
                                        </p:tgtEl>
                                        <p:attrNameLst>
                                          <p:attrName>style.visibility</p:attrName>
                                        </p:attrNameLst>
                                      </p:cBhvr>
                                      <p:to>
                                        <p:strVal val="hidden"/>
                                      </p:to>
                                    </p:set>
                                  </p:childTnLst>
                                </p:cTn>
                              </p:par>
                              <p:par>
                                <p:cTn id="112" presetID="10" presetClass="exit" presetSubtype="0" fill="hold" nodeType="withEffect">
                                  <p:stCondLst>
                                    <p:cond delay="0"/>
                                  </p:stCondLst>
                                  <p:childTnLst>
                                    <p:animEffect transition="out" filter="fade">
                                      <p:cBhvr>
                                        <p:cTn id="113" dur="500"/>
                                        <p:tgtEl>
                                          <p:spTgt spid="45"/>
                                        </p:tgtEl>
                                      </p:cBhvr>
                                    </p:animEffect>
                                    <p:set>
                                      <p:cBhvr>
                                        <p:cTn id="114" dur="1" fill="hold">
                                          <p:stCondLst>
                                            <p:cond delay="499"/>
                                          </p:stCondLst>
                                        </p:cTn>
                                        <p:tgtEl>
                                          <p:spTgt spid="45"/>
                                        </p:tgtEl>
                                        <p:attrNameLst>
                                          <p:attrName>style.visibility</p:attrName>
                                        </p:attrNameLst>
                                      </p:cBhvr>
                                      <p:to>
                                        <p:strVal val="hidden"/>
                                      </p:to>
                                    </p:set>
                                  </p:childTnLst>
                                </p:cTn>
                              </p:par>
                              <p:par>
                                <p:cTn id="115" presetID="10" presetClass="entr" presetSubtype="0" fill="hold" grpId="0" nodeType="withEffect">
                                  <p:stCondLst>
                                    <p:cond delay="0"/>
                                  </p:stCondLst>
                                  <p:childTnLst>
                                    <p:set>
                                      <p:cBhvr>
                                        <p:cTn id="116" dur="1" fill="hold">
                                          <p:stCondLst>
                                            <p:cond delay="0"/>
                                          </p:stCondLst>
                                        </p:cTn>
                                        <p:tgtEl>
                                          <p:spTgt spid="25"/>
                                        </p:tgtEl>
                                        <p:attrNameLst>
                                          <p:attrName>style.visibility</p:attrName>
                                        </p:attrNameLst>
                                      </p:cBhvr>
                                      <p:to>
                                        <p:strVal val="visible"/>
                                      </p:to>
                                    </p:set>
                                    <p:animEffect transition="in" filter="fade">
                                      <p:cBhvr>
                                        <p:cTn id="117" dur="500"/>
                                        <p:tgtEl>
                                          <p:spTgt spid="25"/>
                                        </p:tgtEl>
                                      </p:cBhvr>
                                    </p:animEffect>
                                  </p:childTnLst>
                                </p:cTn>
                              </p:par>
                              <p:par>
                                <p:cTn id="118" presetID="10" presetClass="entr" presetSubtype="0" fill="hold" grpId="0" nodeType="withEffect">
                                  <p:stCondLst>
                                    <p:cond delay="0"/>
                                  </p:stCondLst>
                                  <p:childTnLst>
                                    <p:set>
                                      <p:cBhvr>
                                        <p:cTn id="119" dur="1" fill="hold">
                                          <p:stCondLst>
                                            <p:cond delay="0"/>
                                          </p:stCondLst>
                                        </p:cTn>
                                        <p:tgtEl>
                                          <p:spTgt spid="27"/>
                                        </p:tgtEl>
                                        <p:attrNameLst>
                                          <p:attrName>style.visibility</p:attrName>
                                        </p:attrNameLst>
                                      </p:cBhvr>
                                      <p:to>
                                        <p:strVal val="visible"/>
                                      </p:to>
                                    </p:set>
                                    <p:animEffect transition="in" filter="fade">
                                      <p:cBhvr>
                                        <p:cTn id="120" dur="500"/>
                                        <p:tgtEl>
                                          <p:spTgt spid="27"/>
                                        </p:tgtEl>
                                      </p:cBhvr>
                                    </p:animEffect>
                                  </p:childTnLst>
                                </p:cTn>
                              </p:par>
                              <p:par>
                                <p:cTn id="121" presetID="10" presetClass="entr" presetSubtype="0" fill="hold" grpId="0" nodeType="withEffect">
                                  <p:stCondLst>
                                    <p:cond delay="0"/>
                                  </p:stCondLst>
                                  <p:childTnLst>
                                    <p:set>
                                      <p:cBhvr>
                                        <p:cTn id="122" dur="1" fill="hold">
                                          <p:stCondLst>
                                            <p:cond delay="0"/>
                                          </p:stCondLst>
                                        </p:cTn>
                                        <p:tgtEl>
                                          <p:spTgt spid="28"/>
                                        </p:tgtEl>
                                        <p:attrNameLst>
                                          <p:attrName>style.visibility</p:attrName>
                                        </p:attrNameLst>
                                      </p:cBhvr>
                                      <p:to>
                                        <p:strVal val="visible"/>
                                      </p:to>
                                    </p:set>
                                    <p:animEffect transition="in" filter="fade">
                                      <p:cBhvr>
                                        <p:cTn id="123" dur="500"/>
                                        <p:tgtEl>
                                          <p:spTgt spid="28"/>
                                        </p:tgtEl>
                                      </p:cBhvr>
                                    </p:animEffect>
                                  </p:childTnLst>
                                </p:cTn>
                              </p:par>
                              <p:par>
                                <p:cTn id="124" presetID="10" presetClass="entr" presetSubtype="0" fill="hold" grpId="0" nodeType="withEffect">
                                  <p:stCondLst>
                                    <p:cond delay="0"/>
                                  </p:stCondLst>
                                  <p:childTnLst>
                                    <p:set>
                                      <p:cBhvr>
                                        <p:cTn id="125" dur="1" fill="hold">
                                          <p:stCondLst>
                                            <p:cond delay="0"/>
                                          </p:stCondLst>
                                        </p:cTn>
                                        <p:tgtEl>
                                          <p:spTgt spid="29"/>
                                        </p:tgtEl>
                                        <p:attrNameLst>
                                          <p:attrName>style.visibility</p:attrName>
                                        </p:attrNameLst>
                                      </p:cBhvr>
                                      <p:to>
                                        <p:strVal val="visible"/>
                                      </p:to>
                                    </p:set>
                                    <p:animEffect transition="in" filter="fade">
                                      <p:cBhvr>
                                        <p:cTn id="126" dur="500"/>
                                        <p:tgtEl>
                                          <p:spTgt spid="29"/>
                                        </p:tgtEl>
                                      </p:cBhvr>
                                    </p:animEffect>
                                  </p:childTnLst>
                                </p:cTn>
                              </p:par>
                              <p:par>
                                <p:cTn id="127" presetID="10" presetClass="entr" presetSubtype="0" fill="hold" grpId="0" nodeType="withEffect">
                                  <p:stCondLst>
                                    <p:cond delay="0"/>
                                  </p:stCondLst>
                                  <p:childTnLst>
                                    <p:set>
                                      <p:cBhvr>
                                        <p:cTn id="128" dur="1" fill="hold">
                                          <p:stCondLst>
                                            <p:cond delay="0"/>
                                          </p:stCondLst>
                                        </p:cTn>
                                        <p:tgtEl>
                                          <p:spTgt spid="8"/>
                                        </p:tgtEl>
                                        <p:attrNameLst>
                                          <p:attrName>style.visibility</p:attrName>
                                        </p:attrNameLst>
                                      </p:cBhvr>
                                      <p:to>
                                        <p:strVal val="visible"/>
                                      </p:to>
                                    </p:set>
                                    <p:animEffect transition="in" filter="fade">
                                      <p:cBhvr>
                                        <p:cTn id="129" dur="500"/>
                                        <p:tgtEl>
                                          <p:spTgt spid="8"/>
                                        </p:tgtEl>
                                      </p:cBhvr>
                                    </p:animEffect>
                                  </p:childTnLst>
                                </p:cTn>
                              </p:par>
                              <p:par>
                                <p:cTn id="130" presetID="10" presetClass="entr" presetSubtype="0" fill="hold" grpId="0" nodeType="withEffect">
                                  <p:stCondLst>
                                    <p:cond delay="0"/>
                                  </p:stCondLst>
                                  <p:childTnLst>
                                    <p:set>
                                      <p:cBhvr>
                                        <p:cTn id="131" dur="1" fill="hold">
                                          <p:stCondLst>
                                            <p:cond delay="0"/>
                                          </p:stCondLst>
                                        </p:cTn>
                                        <p:tgtEl>
                                          <p:spTgt spid="30"/>
                                        </p:tgtEl>
                                        <p:attrNameLst>
                                          <p:attrName>style.visibility</p:attrName>
                                        </p:attrNameLst>
                                      </p:cBhvr>
                                      <p:to>
                                        <p:strVal val="visible"/>
                                      </p:to>
                                    </p:set>
                                    <p:animEffect transition="in" filter="fade">
                                      <p:cBhvr>
                                        <p:cTn id="132" dur="500"/>
                                        <p:tgtEl>
                                          <p:spTgt spid="30"/>
                                        </p:tgtEl>
                                      </p:cBhvr>
                                    </p:animEffect>
                                  </p:childTnLst>
                                </p:cTn>
                              </p:par>
                              <p:par>
                                <p:cTn id="133" presetID="1" presetClass="entr" presetSubtype="0" fill="hold" nodeType="withEffect">
                                  <p:stCondLst>
                                    <p:cond delay="0"/>
                                  </p:stCondLst>
                                  <p:childTnLst>
                                    <p:set>
                                      <p:cBhvr>
                                        <p:cTn id="134" dur="1" fill="hold">
                                          <p:stCondLst>
                                            <p:cond delay="0"/>
                                          </p:stCondLst>
                                        </p:cTn>
                                        <p:tgtEl>
                                          <p:spTgt spid="23"/>
                                        </p:tgtEl>
                                        <p:attrNameLst>
                                          <p:attrName>style.visibility</p:attrName>
                                        </p:attrNameLst>
                                      </p:cBhvr>
                                      <p:to>
                                        <p:strVal val="visible"/>
                                      </p:to>
                                    </p:set>
                                  </p:childTnLst>
                                </p:cTn>
                              </p:par>
                            </p:childTnLst>
                          </p:cTn>
                        </p:par>
                      </p:childTnLst>
                    </p:cTn>
                  </p:par>
                  <p:par>
                    <p:cTn id="135" fill="hold">
                      <p:stCondLst>
                        <p:cond delay="indefinite"/>
                      </p:stCondLst>
                      <p:childTnLst>
                        <p:par>
                          <p:cTn id="136" fill="hold">
                            <p:stCondLst>
                              <p:cond delay="0"/>
                            </p:stCondLst>
                            <p:childTnLst>
                              <p:par>
                                <p:cTn id="137" presetID="10" presetClass="entr" presetSubtype="0" fill="hold" grpId="0" nodeType="clickEffect">
                                  <p:stCondLst>
                                    <p:cond delay="0"/>
                                  </p:stCondLst>
                                  <p:childTnLst>
                                    <p:set>
                                      <p:cBhvr>
                                        <p:cTn id="138" dur="1" fill="hold">
                                          <p:stCondLst>
                                            <p:cond delay="0"/>
                                          </p:stCondLst>
                                        </p:cTn>
                                        <p:tgtEl>
                                          <p:spTgt spid="31"/>
                                        </p:tgtEl>
                                        <p:attrNameLst>
                                          <p:attrName>style.visibility</p:attrName>
                                        </p:attrNameLst>
                                      </p:cBhvr>
                                      <p:to>
                                        <p:strVal val="visible"/>
                                      </p:to>
                                    </p:set>
                                    <p:animEffect transition="in" filter="fade">
                                      <p:cBhvr>
                                        <p:cTn id="139"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4" grpId="0"/>
      <p:bldP spid="7" grpId="0"/>
      <p:bldP spid="14" grpId="0"/>
      <p:bldP spid="11" grpId="0"/>
      <p:bldP spid="16" grpId="0"/>
      <p:bldP spid="60" grpId="0" animBg="1"/>
      <p:bldP spid="61" grpId="0" animBg="1"/>
      <p:bldP spid="63" grpId="0" animBg="1"/>
      <p:bldP spid="5" grpId="0" animBg="1"/>
      <p:bldP spid="38" grpId="0" animBg="1"/>
      <p:bldP spid="42" grpId="0" animBg="1"/>
      <p:bldP spid="44" grpId="0" animBg="1"/>
      <p:bldP spid="40" grpId="0" animBg="1"/>
      <p:bldP spid="25" grpId="0"/>
      <p:bldP spid="27" grpId="0"/>
      <p:bldP spid="28" grpId="0"/>
      <p:bldP spid="29" grpId="0"/>
      <p:bldP spid="30" grpId="0"/>
      <p:bldP spid="31" grpId="0" animBg="1"/>
      <p:bldP spid="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C884C1-E21A-E914-4AC1-52AA08D0D1C3}"/>
              </a:ext>
            </a:extLst>
          </p:cNvPr>
          <p:cNvSpPr>
            <a:spLocks noGrp="1"/>
          </p:cNvSpPr>
          <p:nvPr>
            <p:ph type="title"/>
          </p:nvPr>
        </p:nvSpPr>
        <p:spPr/>
        <p:txBody>
          <a:bodyPr/>
          <a:lstStyle/>
          <a:p>
            <a:r>
              <a:rPr lang="en-US" dirty="0"/>
              <a:t>3-5 Day Workshop Agenda</a:t>
            </a:r>
          </a:p>
        </p:txBody>
      </p:sp>
      <p:sp>
        <p:nvSpPr>
          <p:cNvPr id="3" name="Text Placeholder 2">
            <a:extLst>
              <a:ext uri="{FF2B5EF4-FFF2-40B4-BE49-F238E27FC236}">
                <a16:creationId xmlns:a16="http://schemas.microsoft.com/office/drawing/2014/main" id="{E00792AB-3B8E-B3D4-B4D1-DA395243BBDF}"/>
              </a:ext>
            </a:extLst>
          </p:cNvPr>
          <p:cNvSpPr>
            <a:spLocks noGrp="1"/>
          </p:cNvSpPr>
          <p:nvPr>
            <p:ph type="body" sz="quarter" idx="11"/>
          </p:nvPr>
        </p:nvSpPr>
        <p:spPr/>
        <p:txBody>
          <a:bodyPr/>
          <a:lstStyle/>
          <a:p>
            <a:r>
              <a:rPr lang="en-US" dirty="0"/>
              <a:t>From Idea to POC in 3-5 days</a:t>
            </a:r>
          </a:p>
        </p:txBody>
      </p:sp>
      <p:sp>
        <p:nvSpPr>
          <p:cNvPr id="4" name="Text Placeholder 3">
            <a:extLst>
              <a:ext uri="{FF2B5EF4-FFF2-40B4-BE49-F238E27FC236}">
                <a16:creationId xmlns:a16="http://schemas.microsoft.com/office/drawing/2014/main" id="{9D9C3C37-6902-4DA0-1BB1-0F9D1FDFDB54}"/>
              </a:ext>
            </a:extLst>
          </p:cNvPr>
          <p:cNvSpPr>
            <a:spLocks noGrp="1"/>
          </p:cNvSpPr>
          <p:nvPr>
            <p:ph type="body" sz="quarter" idx="13"/>
          </p:nvPr>
        </p:nvSpPr>
        <p:spPr/>
        <p:txBody>
          <a:bodyPr/>
          <a:lstStyle/>
          <a:p>
            <a:r>
              <a:rPr lang="en-US" sz="1600" dirty="0"/>
              <a:t>Overview of Azure Products and Azure OpenAI Theories </a:t>
            </a:r>
          </a:p>
          <a:p>
            <a:r>
              <a:rPr lang="en-US" sz="1600" dirty="0"/>
              <a:t>Overview of Use Case and Architecture</a:t>
            </a:r>
          </a:p>
          <a:p>
            <a:r>
              <a:rPr lang="en-US" sz="1600" dirty="0"/>
              <a:t>Walk Through of Github Repo</a:t>
            </a:r>
          </a:p>
          <a:p>
            <a:r>
              <a:rPr lang="en-US" sz="1600" b="1" dirty="0"/>
              <a:t>Notebook 1</a:t>
            </a:r>
            <a:r>
              <a:rPr lang="en-US" sz="1600" dirty="0"/>
              <a:t>: Create Azure Cognitive Search – Text and Vector indexes</a:t>
            </a:r>
          </a:p>
          <a:p>
            <a:r>
              <a:rPr lang="en-US" sz="1600" b="1" dirty="0"/>
              <a:t>Notebook 2</a:t>
            </a:r>
            <a:r>
              <a:rPr lang="en-US" sz="1600" dirty="0"/>
              <a:t>: Creating Search with One-to-Many Indexing</a:t>
            </a:r>
          </a:p>
        </p:txBody>
      </p:sp>
      <p:sp>
        <p:nvSpPr>
          <p:cNvPr id="5" name="Text Placeholder 4">
            <a:extLst>
              <a:ext uri="{FF2B5EF4-FFF2-40B4-BE49-F238E27FC236}">
                <a16:creationId xmlns:a16="http://schemas.microsoft.com/office/drawing/2014/main" id="{CE8650D3-4DF9-328D-0856-6FD4AC9C9BAC}"/>
              </a:ext>
            </a:extLst>
          </p:cNvPr>
          <p:cNvSpPr>
            <a:spLocks noGrp="1"/>
          </p:cNvSpPr>
          <p:nvPr>
            <p:ph type="body" sz="quarter" idx="14"/>
          </p:nvPr>
        </p:nvSpPr>
        <p:spPr/>
        <p:txBody>
          <a:bodyPr/>
          <a:lstStyle/>
          <a:p>
            <a:r>
              <a:rPr lang="en-US" sz="1600" b="1" dirty="0"/>
              <a:t>Notebook 3</a:t>
            </a:r>
            <a:r>
              <a:rPr lang="en-US" sz="1600" dirty="0"/>
              <a:t>: Searching enhanced with Azure </a:t>
            </a:r>
            <a:r>
              <a:rPr lang="en-US" sz="1600" dirty="0" err="1"/>
              <a:t>OpenAI</a:t>
            </a:r>
            <a:endParaRPr lang="en-US" sz="1600" dirty="0"/>
          </a:p>
          <a:p>
            <a:r>
              <a:rPr lang="en-US" sz="1600" b="1" dirty="0"/>
              <a:t>Notebook 4</a:t>
            </a:r>
            <a:r>
              <a:rPr lang="en-US" sz="1600" dirty="0"/>
              <a:t>: Indexing and Searching complex/large files</a:t>
            </a:r>
          </a:p>
          <a:p>
            <a:r>
              <a:rPr lang="en-US" sz="1600" b="1" dirty="0"/>
              <a:t>Notebook 5</a:t>
            </a:r>
            <a:r>
              <a:rPr lang="en-US" sz="1600" dirty="0"/>
              <a:t>: Implementing Memory to Power Conversations</a:t>
            </a:r>
          </a:p>
          <a:p>
            <a:r>
              <a:rPr lang="en-US" sz="1600" b="1" dirty="0"/>
              <a:t>Notebook 6</a:t>
            </a:r>
            <a:r>
              <a:rPr lang="en-US" sz="1600" dirty="0"/>
              <a:t>: Searching Across Tabular Datasets </a:t>
            </a:r>
          </a:p>
          <a:p>
            <a:r>
              <a:rPr lang="en-US" sz="1600" b="1" dirty="0"/>
              <a:t>Notebook 7</a:t>
            </a:r>
            <a:r>
              <a:rPr lang="en-US" sz="1600" dirty="0"/>
              <a:t>: Talking to a SQL Databases</a:t>
            </a:r>
          </a:p>
        </p:txBody>
      </p:sp>
      <p:sp>
        <p:nvSpPr>
          <p:cNvPr id="6" name="Text Placeholder 5">
            <a:extLst>
              <a:ext uri="{FF2B5EF4-FFF2-40B4-BE49-F238E27FC236}">
                <a16:creationId xmlns:a16="http://schemas.microsoft.com/office/drawing/2014/main" id="{0001F119-CBF7-9B47-495B-E51D7E920B39}"/>
              </a:ext>
            </a:extLst>
          </p:cNvPr>
          <p:cNvSpPr>
            <a:spLocks noGrp="1"/>
          </p:cNvSpPr>
          <p:nvPr>
            <p:ph type="body" sz="quarter" idx="15"/>
          </p:nvPr>
        </p:nvSpPr>
        <p:spPr/>
        <p:txBody>
          <a:bodyPr/>
          <a:lstStyle/>
          <a:p>
            <a:r>
              <a:rPr lang="en-US" sz="1600" b="1" dirty="0"/>
              <a:t>Notebook 8</a:t>
            </a:r>
            <a:r>
              <a:rPr lang="en-US" sz="1600" dirty="0"/>
              <a:t>: Creating a Bing Chat Clone</a:t>
            </a:r>
          </a:p>
          <a:p>
            <a:r>
              <a:rPr lang="en-US" sz="1600" b="1" dirty="0"/>
              <a:t>Notebook 9</a:t>
            </a:r>
            <a:r>
              <a:rPr lang="en-US" sz="1600" dirty="0"/>
              <a:t>: All Together – GPT Smart Search Engine Chat Bot</a:t>
            </a:r>
          </a:p>
          <a:p>
            <a:r>
              <a:rPr lang="en-US" sz="1600" b="1" dirty="0"/>
              <a:t>Notebook 10</a:t>
            </a:r>
            <a:r>
              <a:rPr lang="en-US" sz="1600" dirty="0"/>
              <a:t>: Building the backend and frontend of the apps</a:t>
            </a:r>
          </a:p>
          <a:p>
            <a:r>
              <a:rPr lang="en-US" sz="1600" dirty="0"/>
              <a:t>Deployment of Web Application</a:t>
            </a:r>
          </a:p>
          <a:p>
            <a:r>
              <a:rPr lang="en-US" sz="1600" dirty="0"/>
              <a:t>Next Steps Discussion: Production, Partners, Support</a:t>
            </a:r>
          </a:p>
          <a:p>
            <a:r>
              <a:rPr lang="en-US" sz="1600" dirty="0"/>
              <a:t>Open Q&amp;A</a:t>
            </a:r>
          </a:p>
        </p:txBody>
      </p:sp>
      <p:sp>
        <p:nvSpPr>
          <p:cNvPr id="7" name="Text Placeholder 6">
            <a:extLst>
              <a:ext uri="{FF2B5EF4-FFF2-40B4-BE49-F238E27FC236}">
                <a16:creationId xmlns:a16="http://schemas.microsoft.com/office/drawing/2014/main" id="{D754702E-F32D-FFB3-81A9-C5D3AFF6A88B}"/>
              </a:ext>
            </a:extLst>
          </p:cNvPr>
          <p:cNvSpPr>
            <a:spLocks noGrp="1"/>
          </p:cNvSpPr>
          <p:nvPr>
            <p:ph type="body" sz="quarter" idx="16"/>
          </p:nvPr>
        </p:nvSpPr>
        <p:spPr>
          <a:xfrm>
            <a:off x="588263" y="3028342"/>
            <a:ext cx="3499013" cy="307777"/>
          </a:xfrm>
        </p:spPr>
        <p:txBody>
          <a:bodyPr/>
          <a:lstStyle/>
          <a:p>
            <a:r>
              <a:rPr lang="en-US" sz="2000" dirty="0"/>
              <a:t>Day 1</a:t>
            </a:r>
          </a:p>
        </p:txBody>
      </p:sp>
      <p:sp>
        <p:nvSpPr>
          <p:cNvPr id="8" name="Text Placeholder 7">
            <a:extLst>
              <a:ext uri="{FF2B5EF4-FFF2-40B4-BE49-F238E27FC236}">
                <a16:creationId xmlns:a16="http://schemas.microsoft.com/office/drawing/2014/main" id="{EB314260-703D-D852-64FD-09B2A38A57DB}"/>
              </a:ext>
            </a:extLst>
          </p:cNvPr>
          <p:cNvSpPr>
            <a:spLocks noGrp="1"/>
          </p:cNvSpPr>
          <p:nvPr>
            <p:ph type="body" sz="quarter" idx="17"/>
          </p:nvPr>
        </p:nvSpPr>
        <p:spPr>
          <a:xfrm>
            <a:off x="4346996" y="3028342"/>
            <a:ext cx="3499013" cy="307777"/>
          </a:xfrm>
        </p:spPr>
        <p:txBody>
          <a:bodyPr/>
          <a:lstStyle/>
          <a:p>
            <a:r>
              <a:rPr lang="en-US" sz="2000" dirty="0"/>
              <a:t>Day 2</a:t>
            </a:r>
          </a:p>
        </p:txBody>
      </p:sp>
      <p:sp>
        <p:nvSpPr>
          <p:cNvPr id="9" name="Text Placeholder 8">
            <a:extLst>
              <a:ext uri="{FF2B5EF4-FFF2-40B4-BE49-F238E27FC236}">
                <a16:creationId xmlns:a16="http://schemas.microsoft.com/office/drawing/2014/main" id="{DC7C5232-67F5-AEB6-943B-B4E36BE24B4D}"/>
              </a:ext>
            </a:extLst>
          </p:cNvPr>
          <p:cNvSpPr>
            <a:spLocks noGrp="1"/>
          </p:cNvSpPr>
          <p:nvPr>
            <p:ph type="body" sz="quarter" idx="18"/>
          </p:nvPr>
        </p:nvSpPr>
        <p:spPr>
          <a:xfrm>
            <a:off x="8105728" y="3028342"/>
            <a:ext cx="3499013" cy="307777"/>
          </a:xfrm>
        </p:spPr>
        <p:txBody>
          <a:bodyPr/>
          <a:lstStyle/>
          <a:p>
            <a:r>
              <a:rPr lang="en-US" sz="2000" dirty="0"/>
              <a:t>Day 3</a:t>
            </a:r>
          </a:p>
        </p:txBody>
      </p:sp>
      <p:pic>
        <p:nvPicPr>
          <p:cNvPr id="13" name="Graphic 12" descr="Icon of a wrench and screwdriver">
            <a:extLst>
              <a:ext uri="{FF2B5EF4-FFF2-40B4-BE49-F238E27FC236}">
                <a16:creationId xmlns:a16="http://schemas.microsoft.com/office/drawing/2014/main" id="{89E82D58-5FFF-AE57-9818-F9D1DF69A15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550105" y="1902069"/>
            <a:ext cx="578487" cy="550031"/>
          </a:xfrm>
          <a:prstGeom prst="rect">
            <a:avLst/>
          </a:prstGeom>
        </p:spPr>
      </p:pic>
      <p:pic>
        <p:nvPicPr>
          <p:cNvPr id="20" name="Picture 19">
            <a:extLst>
              <a:ext uri="{FF2B5EF4-FFF2-40B4-BE49-F238E27FC236}">
                <a16:creationId xmlns:a16="http://schemas.microsoft.com/office/drawing/2014/main" id="{1545E46C-9395-BE7D-C817-1F97744601BD}"/>
              </a:ext>
            </a:extLst>
          </p:cNvPr>
          <p:cNvPicPr>
            <a:picLocks noChangeAspect="1"/>
          </p:cNvPicPr>
          <p:nvPr/>
        </p:nvPicPr>
        <p:blipFill rotWithShape="1">
          <a:blip r:embed="rId4"/>
          <a:srcRect l="9511" t="3115" r="5736" b="-1"/>
          <a:stretch/>
        </p:blipFill>
        <p:spPr>
          <a:xfrm rot="2497309">
            <a:off x="8249374" y="1829398"/>
            <a:ext cx="691536" cy="695370"/>
          </a:xfrm>
          <a:prstGeom prst="rect">
            <a:avLst/>
          </a:prstGeom>
        </p:spPr>
      </p:pic>
      <p:pic>
        <p:nvPicPr>
          <p:cNvPr id="21" name="Graphic 4" descr="Icon of a box with connected dots and lines">
            <a:extLst>
              <a:ext uri="{FF2B5EF4-FFF2-40B4-BE49-F238E27FC236}">
                <a16:creationId xmlns:a16="http://schemas.microsoft.com/office/drawing/2014/main" id="{C49416B3-DB38-1039-CC23-503B2A916C0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09424" y="1853259"/>
            <a:ext cx="588559" cy="651618"/>
          </a:xfrm>
          <a:prstGeom prst="rect">
            <a:avLst/>
          </a:prstGeom>
        </p:spPr>
      </p:pic>
    </p:spTree>
    <p:extLst>
      <p:ext uri="{BB962C8B-B14F-4D97-AF65-F5344CB8AC3E}">
        <p14:creationId xmlns:p14="http://schemas.microsoft.com/office/powerpoint/2010/main" val="1085903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FB77EC-0079-8E24-108C-B719BAB96637}"/>
              </a:ext>
            </a:extLst>
          </p:cNvPr>
          <p:cNvSpPr>
            <a:spLocks noGrp="1"/>
          </p:cNvSpPr>
          <p:nvPr>
            <p:ph type="title"/>
          </p:nvPr>
        </p:nvSpPr>
        <p:spPr/>
        <p:txBody>
          <a:bodyPr/>
          <a:lstStyle/>
          <a:p>
            <a:r>
              <a:rPr lang="en-US" dirty="0"/>
              <a:t>The Prerequisites </a:t>
            </a:r>
          </a:p>
        </p:txBody>
      </p:sp>
      <p:sp>
        <p:nvSpPr>
          <p:cNvPr id="3" name="Rectangle 2">
            <a:extLst>
              <a:ext uri="{FF2B5EF4-FFF2-40B4-BE49-F238E27FC236}">
                <a16:creationId xmlns:a16="http://schemas.microsoft.com/office/drawing/2014/main" id="{DD6F310E-B3F7-34F8-8139-F4FFA43FF0C4}"/>
              </a:ext>
            </a:extLst>
          </p:cNvPr>
          <p:cNvSpPr/>
          <p:nvPr/>
        </p:nvSpPr>
        <p:spPr bwMode="auto">
          <a:xfrm>
            <a:off x="441166" y="1799445"/>
            <a:ext cx="7556281" cy="4757703"/>
          </a:xfrm>
          <a:prstGeom prst="rect">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342900" marR="0" lvl="0" indent="-342900" algn="l" defTabSz="914400" rtl="0" eaLnBrk="1" fontAlgn="auto" latinLnBrk="0" hangingPunct="1">
              <a:lnSpc>
                <a:spcPct val="100000"/>
              </a:lnSpc>
              <a:spcBef>
                <a:spcPts val="0"/>
              </a:spcBef>
              <a:spcAft>
                <a:spcPts val="0"/>
              </a:spcAft>
              <a:buClrTx/>
              <a:buSzTx/>
              <a:buFont typeface="+mj-lt"/>
              <a:buAutoNum type="arabicParenR"/>
              <a:tabLst/>
              <a:defRPr/>
            </a:pPr>
            <a:r>
              <a:rPr kumimoji="0" lang="en-US" sz="1400" b="0" i="0" u="none" strike="noStrike" kern="1200" cap="none" spc="0" normalizeH="0" baseline="0" noProof="0" dirty="0">
                <a:ln>
                  <a:noFill/>
                </a:ln>
                <a:solidFill>
                  <a:schemeClr val="tx1"/>
                </a:solidFill>
                <a:effectLst/>
                <a:uLnTx/>
                <a:uFillTx/>
                <a:latin typeface="Segoe UI" panose="020B0502040204020203" pitchFamily="34" charset="0"/>
                <a:ea typeface="Times New Roman" panose="02020603050405020304" pitchFamily="18" charset="0"/>
                <a:cs typeface="Segoe UI" panose="020B0502040204020203" pitchFamily="34" charset="0"/>
              </a:rPr>
              <a:t>Accepted application to Azure OpenAI (AOAI)</a:t>
            </a:r>
          </a:p>
          <a:p>
            <a:pPr marL="800100" lvl="1" indent="-342900">
              <a:buFont typeface="Arial" panose="020B0604020202020204" pitchFamily="34" charset="0"/>
              <a:buChar char="•"/>
              <a:defRPr/>
            </a:pPr>
            <a:r>
              <a:rPr lang="en-US" sz="1200" dirty="0">
                <a:solidFill>
                  <a:schemeClr val="tx1"/>
                </a:solidFill>
                <a:latin typeface="Segoe UI" panose="020B0502040204020203" pitchFamily="34" charset="0"/>
                <a:ea typeface="Times New Roman" panose="02020603050405020304" pitchFamily="18" charset="0"/>
                <a:cs typeface="Segoe UI" panose="020B0502040204020203" pitchFamily="34" charset="0"/>
              </a:rPr>
              <a:t>After you have been accepted please </a:t>
            </a:r>
            <a:r>
              <a:rPr lang="en-US" sz="1200" dirty="0">
                <a:solidFill>
                  <a:schemeClr val="tx1"/>
                </a:solidFill>
                <a:latin typeface="Segoe UI" panose="020B0502040204020203" pitchFamily="34" charset="0"/>
                <a:ea typeface="Times New Roman" panose="02020603050405020304" pitchFamily="18" charset="0"/>
                <a:cs typeface="Segoe UI" panose="020B0502040204020203" pitchFamily="34" charset="0"/>
                <a:hlinkClick r:id="rId2"/>
              </a:rPr>
              <a:t>apply for GPT-4</a:t>
            </a:r>
            <a:endParaRPr kumimoji="0" lang="en-US" sz="1200" b="0" i="0" u="none" strike="noStrike" kern="1200" cap="none" spc="0" normalizeH="0" baseline="0" noProof="0" dirty="0">
              <a:ln>
                <a:noFill/>
              </a:ln>
              <a:solidFill>
                <a:schemeClr val="tx1"/>
              </a:solidFill>
              <a:effectLst/>
              <a:uLnTx/>
              <a:uFillTx/>
              <a:latin typeface="Segoe UI" panose="020B0502040204020203" pitchFamily="34" charset="0"/>
              <a:ea typeface="Times New Roman" panose="02020603050405020304" pitchFamily="18" charset="0"/>
              <a:cs typeface="Segoe UI" panose="020B0502040204020203" pitchFamily="34" charset="0"/>
            </a:endParaRPr>
          </a:p>
          <a:p>
            <a:pPr marL="342900" indent="-342900">
              <a:buFont typeface="+mj-lt"/>
              <a:buAutoNum type="arabicParenR"/>
              <a:defRPr/>
            </a:pPr>
            <a:r>
              <a:rPr lang="en-US" sz="1400" dirty="0">
                <a:solidFill>
                  <a:schemeClr val="tx1"/>
                </a:solidFill>
                <a:latin typeface="Segoe UI" panose="020B0502040204020203" pitchFamily="34" charset="0"/>
                <a:ea typeface="Times New Roman" panose="02020603050405020304" pitchFamily="18" charset="0"/>
                <a:cs typeface="Segoe UI" panose="020B0502040204020203" pitchFamily="34" charset="0"/>
              </a:rPr>
              <a:t>Azure Resource Group (RG) in the Azure tenant that has the accepted AOAI service</a:t>
            </a:r>
          </a:p>
          <a:p>
            <a:pPr marL="800100" lvl="1" indent="-342900">
              <a:buFont typeface="Arial" panose="020B0604020202020204" pitchFamily="34" charset="0"/>
              <a:buChar char="•"/>
              <a:defRPr/>
            </a:pPr>
            <a:r>
              <a:rPr lang="en-US" sz="1200" dirty="0">
                <a:solidFill>
                  <a:schemeClr val="tx1"/>
                </a:solidFill>
                <a:latin typeface="Segoe UI" panose="020B0502040204020203" pitchFamily="34" charset="0"/>
                <a:ea typeface="Times New Roman" panose="02020603050405020304" pitchFamily="18" charset="0"/>
                <a:cs typeface="Segoe UI" panose="020B0502040204020203" pitchFamily="34" charset="0"/>
              </a:rPr>
              <a:t>The customer team and the Microsoft team must have Contributor permissions to this resource group</a:t>
            </a:r>
            <a:endParaRPr kumimoji="0" lang="en-US" sz="1200" b="0" i="0" u="none" strike="noStrike" kern="1200" cap="none" spc="0" normalizeH="0" baseline="0" noProof="0" dirty="0">
              <a:ln>
                <a:noFill/>
              </a:ln>
              <a:solidFill>
                <a:schemeClr val="tx1"/>
              </a:solidFill>
              <a:effectLst/>
              <a:uLnTx/>
              <a:uFillTx/>
              <a:latin typeface="Segoe UI" panose="020B0502040204020203" pitchFamily="34" charset="0"/>
              <a:ea typeface="Times New Roman" panose="02020603050405020304" pitchFamily="18" charset="0"/>
              <a:cs typeface="Segoe UI" panose="020B0502040204020203" pitchFamily="34" charset="0"/>
            </a:endParaRPr>
          </a:p>
          <a:p>
            <a:pPr marL="342900" indent="-342900">
              <a:buFont typeface="+mj-lt"/>
              <a:buAutoNum type="arabicParenR"/>
              <a:defRPr/>
            </a:pPr>
            <a:r>
              <a:rPr lang="en-US" sz="1400" dirty="0">
                <a:solidFill>
                  <a:schemeClr val="tx1"/>
                </a:solidFill>
                <a:latin typeface="Segoe UI" panose="020B0502040204020203" pitchFamily="34" charset="0"/>
                <a:ea typeface="Times New Roman" panose="02020603050405020304" pitchFamily="18" charset="0"/>
                <a:cs typeface="Segoe UI" panose="020B0502040204020203" pitchFamily="34" charset="0"/>
              </a:rPr>
              <a:t>Add our team as guests in your Azure AD and your preference of your teams Github Repository or Azure Devops</a:t>
            </a:r>
          </a:p>
          <a:p>
            <a:pPr marL="342900" indent="-342900">
              <a:buFont typeface="+mj-lt"/>
              <a:buAutoNum type="arabicParenR"/>
              <a:defRPr/>
            </a:pPr>
            <a:r>
              <a:rPr lang="en-US" sz="1400" dirty="0">
                <a:solidFill>
                  <a:schemeClr val="tx1"/>
                </a:solidFill>
                <a:latin typeface="Segoe UI" panose="020B0502040204020203" pitchFamily="34" charset="0"/>
                <a:ea typeface="Times New Roman" panose="02020603050405020304" pitchFamily="18" charset="0"/>
                <a:cs typeface="Segoe UI" panose="020B0502040204020203" pitchFamily="34" charset="0"/>
              </a:rPr>
              <a:t>Datasets must be uploaded to the blob storage account, at least two weeks prior to the workshop date</a:t>
            </a:r>
          </a:p>
          <a:p>
            <a:pPr marL="800100" lvl="1" indent="-342900">
              <a:buFont typeface="Arial" panose="020B0604020202020204" pitchFamily="34" charset="0"/>
              <a:buChar char="•"/>
              <a:defRPr/>
            </a:pPr>
            <a:r>
              <a:rPr lang="en-US" sz="1200" dirty="0">
                <a:solidFill>
                  <a:srgbClr val="000000"/>
                </a:solidFill>
                <a:latin typeface="Segoe UI" panose="020B0502040204020203" pitchFamily="34" charset="0"/>
                <a:ea typeface="Times New Roman" panose="02020603050405020304" pitchFamily="18" charset="0"/>
                <a:cs typeface="Segoe UI" panose="020B0502040204020203" pitchFamily="34" charset="0"/>
              </a:rPr>
              <a:t>Send 20 sample questions ranging from easy, medium, to hard to test the models against your dataset</a:t>
            </a:r>
            <a:endParaRPr lang="en-US" sz="1400" dirty="0">
              <a:solidFill>
                <a:schemeClr val="tx1"/>
              </a:solidFill>
              <a:latin typeface="Segoe UI" panose="020B0502040204020203" pitchFamily="34" charset="0"/>
              <a:ea typeface="Times New Roman" panose="02020603050405020304" pitchFamily="18" charset="0"/>
              <a:cs typeface="Segoe UI" panose="020B0502040204020203" pitchFamily="34" charset="0"/>
            </a:endParaRPr>
          </a:p>
          <a:p>
            <a:pPr marR="0" lvl="0" algn="l" defTabSz="914400" rtl="0" eaLnBrk="1" fontAlgn="auto" latinLnBrk="0" hangingPunct="1">
              <a:lnSpc>
                <a:spcPct val="100000"/>
              </a:lnSpc>
              <a:spcBef>
                <a:spcPts val="0"/>
              </a:spcBef>
              <a:spcAft>
                <a:spcPts val="0"/>
              </a:spcAft>
              <a:buClrTx/>
              <a:buSzTx/>
              <a:tabLst/>
              <a:defRPr/>
            </a:pPr>
            <a:endParaRPr lang="en-US" sz="1400" dirty="0">
              <a:solidFill>
                <a:schemeClr val="tx1"/>
              </a:solidFill>
              <a:latin typeface="Segoe UI" panose="020B0502040204020203" pitchFamily="34" charset="0"/>
              <a:ea typeface="Times New Roman" panose="02020603050405020304" pitchFamily="18" charset="0"/>
              <a:cs typeface="Segoe UI" panose="020B0502040204020203" pitchFamily="34" charset="0"/>
            </a:endParaRPr>
          </a:p>
          <a:p>
            <a:pPr marR="0" lvl="0" algn="l" defTabSz="914400" rtl="0" eaLnBrk="1" fontAlgn="auto" latinLnBrk="0" hangingPunct="1">
              <a:lnSpc>
                <a:spcPct val="100000"/>
              </a:lnSpc>
              <a:spcBef>
                <a:spcPts val="0"/>
              </a:spcBef>
              <a:spcAft>
                <a:spcPts val="0"/>
              </a:spcAft>
              <a:buClrTx/>
              <a:buSzTx/>
              <a:tabLst/>
              <a:defRPr/>
            </a:pPr>
            <a:r>
              <a:rPr lang="en-US" sz="1400" b="1" dirty="0">
                <a:solidFill>
                  <a:schemeClr val="tx1"/>
                </a:solidFill>
                <a:latin typeface="Segoe UI" panose="020B0502040204020203" pitchFamily="34" charset="0"/>
                <a:ea typeface="Times New Roman" panose="02020603050405020304" pitchFamily="18" charset="0"/>
                <a:cs typeface="Segoe UI" panose="020B0502040204020203" pitchFamily="34" charset="0"/>
              </a:rPr>
              <a:t>Deploy the Following Azure Services:</a:t>
            </a:r>
          </a:p>
          <a:p>
            <a:pPr marL="342900" marR="0" lvl="0" indent="-342900" algn="l" defTabSz="914400" rtl="0" eaLnBrk="1" fontAlgn="auto" latinLnBrk="0" hangingPunct="1">
              <a:lnSpc>
                <a:spcPct val="100000"/>
              </a:lnSpc>
              <a:spcBef>
                <a:spcPts val="0"/>
              </a:spcBef>
              <a:spcAft>
                <a:spcPts val="0"/>
              </a:spcAft>
              <a:buClrTx/>
              <a:buSzTx/>
              <a:buFont typeface="+mj-lt"/>
              <a:buAutoNum type="arabicParenR"/>
              <a:tabLst/>
              <a:defRPr/>
            </a:pPr>
            <a:r>
              <a:rPr kumimoji="0" lang="en-US" sz="1400" b="0" i="0" u="none" strike="noStrike" kern="1200" cap="none" spc="0" normalizeH="0" baseline="0" noProof="0" dirty="0">
                <a:ln>
                  <a:noFill/>
                </a:ln>
                <a:solidFill>
                  <a:schemeClr val="tx1"/>
                </a:solidFill>
                <a:effectLst/>
                <a:uLnTx/>
                <a:uFillTx/>
                <a:latin typeface="Segoe UI" panose="020B0502040204020203" pitchFamily="34" charset="0"/>
                <a:ea typeface="Calibri" panose="020F0502020204030204" pitchFamily="34" charset="0"/>
                <a:cs typeface="Segoe UI" panose="020B0502040204020203" pitchFamily="34" charset="0"/>
              </a:rPr>
              <a:t>Azure OpenAI</a:t>
            </a:r>
          </a:p>
          <a:p>
            <a:pPr marL="342900" marR="0" lvl="0" indent="-342900" algn="l" defTabSz="914400" rtl="0" eaLnBrk="1" fontAlgn="auto" latinLnBrk="0" hangingPunct="1">
              <a:lnSpc>
                <a:spcPct val="100000"/>
              </a:lnSpc>
              <a:spcBef>
                <a:spcPts val="0"/>
              </a:spcBef>
              <a:spcAft>
                <a:spcPts val="0"/>
              </a:spcAft>
              <a:buClrTx/>
              <a:buSzTx/>
              <a:buFont typeface="+mj-lt"/>
              <a:buAutoNum type="arabicParenR"/>
              <a:tabLst/>
              <a:defRPr/>
            </a:pPr>
            <a:r>
              <a:rPr kumimoji="0" lang="en-US" sz="1400" b="0" i="0" u="none" strike="noStrike" kern="1200" cap="none" spc="0" normalizeH="0" baseline="0" noProof="0" dirty="0">
                <a:ln>
                  <a:noFill/>
                </a:ln>
                <a:solidFill>
                  <a:schemeClr val="tx1"/>
                </a:solidFill>
                <a:effectLst/>
                <a:uLnTx/>
                <a:uFillTx/>
                <a:latin typeface="Segoe UI" panose="020B0502040204020203" pitchFamily="34" charset="0"/>
                <a:ea typeface="Calibri" panose="020F0502020204030204" pitchFamily="34" charset="0"/>
                <a:cs typeface="Segoe UI" panose="020B0502040204020203" pitchFamily="34" charset="0"/>
              </a:rPr>
              <a:t>Azure</a:t>
            </a:r>
            <a:r>
              <a:rPr kumimoji="0" lang="en-US" sz="1400" b="0" i="0" u="none" strike="noStrike" kern="1200" cap="none" spc="0" normalizeH="0" noProof="0" dirty="0">
                <a:ln>
                  <a:noFill/>
                </a:ln>
                <a:solidFill>
                  <a:schemeClr val="tx1"/>
                </a:solidFill>
                <a:effectLst/>
                <a:uLnTx/>
                <a:uFillTx/>
                <a:latin typeface="Segoe UI" panose="020B0502040204020203" pitchFamily="34" charset="0"/>
                <a:ea typeface="Calibri" panose="020F0502020204030204" pitchFamily="34" charset="0"/>
                <a:cs typeface="Segoe UI" panose="020B0502040204020203" pitchFamily="34" charset="0"/>
              </a:rPr>
              <a:t> Storage Account:</a:t>
            </a:r>
          </a:p>
          <a:p>
            <a:pPr marL="800100" lvl="1" indent="-342900">
              <a:buFont typeface="Arial" panose="020B0604020202020204" pitchFamily="34" charset="0"/>
              <a:buChar char="•"/>
              <a:defRPr/>
            </a:pPr>
            <a:r>
              <a:rPr kumimoji="0" lang="en-US" sz="1200" b="0" i="0" u="none" strike="noStrike" kern="1200" cap="none" spc="0" normalizeH="0" baseline="0" noProof="0" dirty="0">
                <a:ln>
                  <a:noFill/>
                </a:ln>
                <a:solidFill>
                  <a:schemeClr val="tx1"/>
                </a:solidFill>
                <a:effectLst/>
                <a:uLnTx/>
                <a:uFillTx/>
                <a:latin typeface="Segoe UI" panose="020B0502040204020203" pitchFamily="34" charset="0"/>
                <a:ea typeface="Calibri" panose="020F0502020204030204" pitchFamily="34" charset="0"/>
                <a:cs typeface="Segoe UI" panose="020B0502040204020203" pitchFamily="34" charset="0"/>
              </a:rPr>
              <a:t>A storage account must be set in place in the RG. </a:t>
            </a:r>
          </a:p>
          <a:p>
            <a:pPr marL="342900" marR="0" lvl="0" indent="-342900" algn="l" defTabSz="914400" rtl="0" eaLnBrk="1" fontAlgn="auto" latinLnBrk="0" hangingPunct="1">
              <a:lnSpc>
                <a:spcPct val="100000"/>
              </a:lnSpc>
              <a:spcBef>
                <a:spcPts val="0"/>
              </a:spcBef>
              <a:spcAft>
                <a:spcPts val="0"/>
              </a:spcAft>
              <a:buClrTx/>
              <a:buSzTx/>
              <a:buFont typeface="+mj-lt"/>
              <a:buAutoNum type="arabicParenR"/>
              <a:tabLst/>
              <a:defRPr/>
            </a:pPr>
            <a:r>
              <a:rPr kumimoji="0" lang="en-US" sz="1400" b="0" i="0" u="none" strike="noStrike" kern="1200" cap="none" spc="0" normalizeH="0" baseline="0" noProof="0" dirty="0">
                <a:ln>
                  <a:noFill/>
                </a:ln>
                <a:solidFill>
                  <a:schemeClr val="tx1"/>
                </a:solidFill>
                <a:effectLst/>
                <a:uLnTx/>
                <a:uFillTx/>
                <a:latin typeface="Segoe UI" panose="020B0502040204020203" pitchFamily="34" charset="0"/>
                <a:ea typeface="Times New Roman" panose="02020603050405020304" pitchFamily="18" charset="0"/>
                <a:cs typeface="Segoe UI" panose="020B0502040204020203" pitchFamily="34" charset="0"/>
              </a:rPr>
              <a:t>Azure Machine Learning:</a:t>
            </a:r>
          </a:p>
          <a:p>
            <a:pPr marL="800100" lvl="1" indent="-342900">
              <a:buFont typeface="Arial" panose="020B0604020202020204" pitchFamily="34" charset="0"/>
              <a:buChar char="•"/>
              <a:defRPr/>
            </a:pPr>
            <a:r>
              <a:rPr kumimoji="0" lang="en-US" sz="1200" b="0" i="0" u="none" strike="noStrike" kern="1200" cap="none" spc="0" normalizeH="0" baseline="0" noProof="0" dirty="0">
                <a:ln>
                  <a:noFill/>
                </a:ln>
                <a:solidFill>
                  <a:schemeClr val="tx1"/>
                </a:solidFill>
                <a:effectLst/>
                <a:uLnTx/>
                <a:uFillTx/>
                <a:latin typeface="Segoe UI" panose="020B0502040204020203" pitchFamily="34" charset="0"/>
                <a:ea typeface="Times New Roman" panose="02020603050405020304" pitchFamily="18" charset="0"/>
                <a:cs typeface="Segoe UI" panose="020B0502040204020203" pitchFamily="34" charset="0"/>
              </a:rPr>
              <a:t>Please ensure you have enough core compute quota in your Azure Machine Learning workspace</a:t>
            </a:r>
          </a:p>
          <a:p>
            <a:pPr marL="342900" marR="0" lvl="0" indent="-342900" algn="l" defTabSz="914400" rtl="0" eaLnBrk="1" fontAlgn="auto" latinLnBrk="0" hangingPunct="1">
              <a:lnSpc>
                <a:spcPct val="100000"/>
              </a:lnSpc>
              <a:spcBef>
                <a:spcPts val="0"/>
              </a:spcBef>
              <a:spcAft>
                <a:spcPts val="0"/>
              </a:spcAft>
              <a:buClrTx/>
              <a:buSzTx/>
              <a:buFont typeface="+mj-lt"/>
              <a:buAutoNum type="arabicParenR"/>
              <a:tabLst/>
              <a:defRPr/>
            </a:pPr>
            <a:r>
              <a:rPr lang="en-US" sz="1400" dirty="0">
                <a:solidFill>
                  <a:schemeClr val="tx1"/>
                </a:solidFill>
                <a:latin typeface="Segoe UI" panose="020B0502040204020203" pitchFamily="34" charset="0"/>
                <a:ea typeface="Calibri" panose="020F0502020204030204" pitchFamily="34" charset="0"/>
                <a:cs typeface="Segoe UI" panose="020B0502040204020203" pitchFamily="34" charset="0"/>
              </a:rPr>
              <a:t>A</a:t>
            </a:r>
            <a:r>
              <a:rPr kumimoji="0" lang="en-US" sz="1400" b="0" i="0" u="none" strike="noStrike" kern="1200" cap="none" spc="0" normalizeH="0" baseline="0" noProof="0" dirty="0" err="1">
                <a:ln>
                  <a:noFill/>
                </a:ln>
                <a:solidFill>
                  <a:schemeClr val="tx1"/>
                </a:solidFill>
                <a:effectLst/>
                <a:uLnTx/>
                <a:uFillTx/>
                <a:latin typeface="Segoe UI" panose="020B0502040204020203" pitchFamily="34" charset="0"/>
                <a:ea typeface="Calibri" panose="020F0502020204030204" pitchFamily="34" charset="0"/>
                <a:cs typeface="Segoe UI" panose="020B0502040204020203" pitchFamily="34" charset="0"/>
              </a:rPr>
              <a:t>ll</a:t>
            </a:r>
            <a:r>
              <a:rPr kumimoji="0" lang="en-US" sz="1400" b="0" i="0" u="none" strike="noStrike" kern="1200" cap="none" spc="0" normalizeH="0" noProof="0" dirty="0">
                <a:ln>
                  <a:noFill/>
                </a:ln>
                <a:solidFill>
                  <a:schemeClr val="tx1"/>
                </a:solidFill>
                <a:effectLst/>
                <a:uLnTx/>
                <a:uFillTx/>
                <a:latin typeface="Segoe UI" panose="020B0502040204020203" pitchFamily="34" charset="0"/>
                <a:ea typeface="Calibri" panose="020F0502020204030204" pitchFamily="34" charset="0"/>
                <a:cs typeface="Segoe UI" panose="020B0502040204020203" pitchFamily="34" charset="0"/>
              </a:rPr>
              <a:t> Azure services </a:t>
            </a:r>
            <a:r>
              <a:rPr kumimoji="0" lang="en-US" sz="1400" b="0" i="0" u="none" strike="noStrike" kern="1200" cap="none" spc="0" normalizeH="0" noProof="0" dirty="0" err="1">
                <a:ln>
                  <a:noFill/>
                </a:ln>
                <a:solidFill>
                  <a:schemeClr val="tx1"/>
                </a:solidFill>
                <a:effectLst/>
                <a:uLnTx/>
                <a:uFillTx/>
                <a:latin typeface="Segoe UI" panose="020B0502040204020203" pitchFamily="34" charset="0"/>
                <a:ea typeface="Calibri" panose="020F0502020204030204" pitchFamily="34" charset="0"/>
                <a:cs typeface="Segoe UI" panose="020B0502040204020203" pitchFamily="34" charset="0"/>
              </a:rPr>
              <a:t>mus</a:t>
            </a:r>
            <a:r>
              <a:rPr lang="en-US" sz="1400" dirty="0">
                <a:solidFill>
                  <a:schemeClr val="tx1"/>
                </a:solidFill>
                <a:latin typeface="Segoe UI" panose="020B0502040204020203" pitchFamily="34" charset="0"/>
                <a:ea typeface="Calibri" panose="020F0502020204030204" pitchFamily="34" charset="0"/>
                <a:cs typeface="Segoe UI" panose="020B0502040204020203" pitchFamily="34" charset="0"/>
              </a:rPr>
              <a:t>t be deployed prior to the </a:t>
            </a:r>
            <a:r>
              <a:rPr kumimoji="0" lang="en-US" sz="1400" b="0" i="0" u="none" strike="noStrike" kern="1200" cap="none" spc="0" normalizeH="0" noProof="0" dirty="0">
                <a:ln>
                  <a:noFill/>
                </a:ln>
                <a:solidFill>
                  <a:schemeClr val="tx1"/>
                </a:solidFill>
                <a:effectLst/>
                <a:uLnTx/>
                <a:uFillTx/>
                <a:latin typeface="Segoe UI" panose="020B0502040204020203" pitchFamily="34" charset="0"/>
                <a:ea typeface="Calibri" panose="020F0502020204030204" pitchFamily="34" charset="0"/>
                <a:cs typeface="Segoe UI" panose="020B0502040204020203" pitchFamily="34" charset="0"/>
              </a:rPr>
              <a:t>Workshop using the three ARM templates in the repository.</a:t>
            </a:r>
            <a:endParaRPr kumimoji="0" lang="en-US" sz="1200" b="0" i="0" u="none" strike="noStrike" kern="1200" cap="none" spc="0" normalizeH="0" baseline="0" noProof="0" dirty="0">
              <a:ln>
                <a:noFill/>
              </a:ln>
              <a:solidFill>
                <a:schemeClr val="tx1"/>
              </a:solidFill>
              <a:effectLst/>
              <a:uLnTx/>
              <a:uFillTx/>
              <a:latin typeface="Segoe UI" panose="020B0502040204020203" pitchFamily="34" charset="0"/>
              <a:ea typeface="Calibri" panose="020F0502020204030204" pitchFamily="34" charset="0"/>
              <a:cs typeface="Segoe UI" panose="020B0502040204020203" pitchFamily="34" charset="0"/>
            </a:endParaRP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dirty="0" err="1">
              <a:ln>
                <a:noFill/>
              </a:ln>
              <a:solidFill>
                <a:schemeClr val="tx1"/>
              </a:solidFill>
              <a:effectLst/>
              <a:uLnTx/>
              <a:uFillTx/>
              <a:latin typeface="Segoe UI" panose="020B0502040204020203" pitchFamily="34" charset="0"/>
              <a:ea typeface="Segoe UI" pitchFamily="34" charset="0"/>
              <a:cs typeface="Segoe UI" panose="020B0502040204020203" pitchFamily="34" charset="0"/>
            </a:endParaRPr>
          </a:p>
        </p:txBody>
      </p:sp>
      <p:sp>
        <p:nvSpPr>
          <p:cNvPr id="4" name="Rectangle 3">
            <a:extLst>
              <a:ext uri="{FF2B5EF4-FFF2-40B4-BE49-F238E27FC236}">
                <a16:creationId xmlns:a16="http://schemas.microsoft.com/office/drawing/2014/main" id="{249CD458-C2F9-A754-7500-58A33110B824}"/>
              </a:ext>
            </a:extLst>
          </p:cNvPr>
          <p:cNvSpPr/>
          <p:nvPr/>
        </p:nvSpPr>
        <p:spPr bwMode="auto">
          <a:xfrm>
            <a:off x="8049563" y="1985449"/>
            <a:ext cx="3623400" cy="4571699"/>
          </a:xfrm>
          <a:prstGeom prst="rect">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342900" marR="0" lvl="0" indent="-342900" algn="l" defTabSz="914400" rtl="0" eaLnBrk="1" fontAlgn="auto" latinLnBrk="0" hangingPunct="1">
              <a:lnSpc>
                <a:spcPct val="100000"/>
              </a:lnSpc>
              <a:spcBef>
                <a:spcPts val="0"/>
              </a:spcBef>
              <a:spcAft>
                <a:spcPts val="0"/>
              </a:spcAft>
              <a:buClrTx/>
              <a:buSzTx/>
              <a:buFont typeface="+mj-lt"/>
              <a:buAutoNum type="arabicParenR"/>
              <a:tabLst/>
              <a:defRPr/>
            </a:pPr>
            <a:r>
              <a:rPr kumimoji="0" lang="en-US" sz="1600" b="0" i="0" u="none" strike="noStrike" kern="1200" cap="none" spc="0" normalizeH="0" baseline="0" noProof="0" dirty="0">
                <a:ln>
                  <a:noFill/>
                </a:ln>
                <a:solidFill>
                  <a:schemeClr val="tx1"/>
                </a:solidFill>
                <a:effectLst/>
                <a:uLnTx/>
                <a:uFillTx/>
                <a:ea typeface="Times New Roman" panose="02020603050405020304" pitchFamily="18" charset="0"/>
              </a:rPr>
              <a:t>Data must be uploaded to your Azure Storage Account in your RG</a:t>
            </a:r>
          </a:p>
          <a:p>
            <a:pPr marL="342900" marR="0" lvl="0" indent="-342900" algn="l" defTabSz="914400" rtl="0" eaLnBrk="1" fontAlgn="auto" latinLnBrk="0" hangingPunct="1">
              <a:lnSpc>
                <a:spcPct val="100000"/>
              </a:lnSpc>
              <a:spcBef>
                <a:spcPts val="0"/>
              </a:spcBef>
              <a:spcAft>
                <a:spcPts val="0"/>
              </a:spcAft>
              <a:buClrTx/>
              <a:buSzTx/>
              <a:buFont typeface="+mj-lt"/>
              <a:buAutoNum type="arabicParenR"/>
              <a:tabLst/>
              <a:defRPr/>
            </a:pPr>
            <a:r>
              <a:rPr kumimoji="0" lang="en-US" sz="1600" b="0" i="0" u="none" strike="noStrike" kern="1200" cap="none" spc="0" normalizeH="0" baseline="0" noProof="0" dirty="0">
                <a:ln>
                  <a:noFill/>
                </a:ln>
                <a:solidFill>
                  <a:schemeClr val="tx1"/>
                </a:solidFill>
                <a:effectLst/>
                <a:uLnTx/>
                <a:uFillTx/>
                <a:ea typeface="Times New Roman" panose="02020603050405020304" pitchFamily="18" charset="0"/>
                <a:cs typeface="Segoe UI" pitchFamily="34" charset="0"/>
              </a:rPr>
              <a:t>Data must be </a:t>
            </a:r>
            <a:r>
              <a:rPr lang="en-US" sz="1600" dirty="0">
                <a:solidFill>
                  <a:schemeClr val="tx1"/>
                </a:solidFill>
                <a:ea typeface="Times New Roman" panose="02020603050405020304" pitchFamily="18" charset="0"/>
                <a:cs typeface="Segoe UI" pitchFamily="34" charset="0"/>
              </a:rPr>
              <a:t>the </a:t>
            </a:r>
            <a:r>
              <a:rPr kumimoji="0" lang="en-US" sz="1600" b="0" i="0" u="none" strike="noStrike" kern="1200" cap="none" spc="0" normalizeH="0" baseline="0" noProof="0" dirty="0">
                <a:ln>
                  <a:noFill/>
                </a:ln>
                <a:solidFill>
                  <a:schemeClr val="tx1"/>
                </a:solidFill>
                <a:effectLst/>
                <a:uLnTx/>
                <a:uFillTx/>
                <a:ea typeface="Times New Roman" panose="02020603050405020304" pitchFamily="18" charset="0"/>
                <a:cs typeface="Segoe UI" pitchFamily="34" charset="0"/>
              </a:rPr>
              <a:t>following types: </a:t>
            </a:r>
          </a:p>
          <a:p>
            <a:pPr marL="800100" marR="0" lvl="1"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1" u="none" strike="noStrike" kern="1200" cap="none" spc="0" normalizeH="0" baseline="0" noProof="0" dirty="0">
                <a:ln>
                  <a:noFill/>
                </a:ln>
                <a:solidFill>
                  <a:schemeClr val="tx1"/>
                </a:solidFill>
                <a:effectLst/>
                <a:uLnTx/>
                <a:uFillTx/>
              </a:rPr>
              <a:t>CSV, EML, EPUB, GZ, HTML, JSON (see Indexing JSON blobs), KML (XML for geographic representations), Microsoft Office formats: DOCX/DOC/DOCM, XLSX/XLS/XLSM, PPTX/PPT/PPTM, MSG (Outlook emails), XML (both 2003 and 2006 WORD XML), Open Document formats: ODT, ODS, ODP, PDF, Plain text files (see also Indexing plain text), RTF, XML, ZIP.</a:t>
            </a:r>
            <a:endParaRPr kumimoji="0" lang="en-US" sz="800" b="0" i="1" u="none" strike="noStrike" kern="1200" cap="none" spc="0" normalizeH="0" baseline="0" noProof="0" dirty="0">
              <a:ln>
                <a:noFill/>
              </a:ln>
              <a:solidFill>
                <a:schemeClr val="tx1"/>
              </a:solidFill>
              <a:effectLst/>
              <a:uLnTx/>
              <a:uFillTx/>
              <a:ea typeface="Times New Roman" panose="02020603050405020304" pitchFamily="18" charset="0"/>
            </a:endParaRPr>
          </a:p>
        </p:txBody>
      </p:sp>
      <p:sp>
        <p:nvSpPr>
          <p:cNvPr id="6" name="TextBox 5">
            <a:extLst>
              <a:ext uri="{FF2B5EF4-FFF2-40B4-BE49-F238E27FC236}">
                <a16:creationId xmlns:a16="http://schemas.microsoft.com/office/drawing/2014/main" id="{2C01F9F0-E9BC-D83B-055B-651B0BB2E86C}"/>
              </a:ext>
            </a:extLst>
          </p:cNvPr>
          <p:cNvSpPr txBox="1"/>
          <p:nvPr/>
        </p:nvSpPr>
        <p:spPr>
          <a:xfrm>
            <a:off x="441167" y="1183892"/>
            <a:ext cx="7556280" cy="707886"/>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chemeClr val="bg1"/>
                </a:solidFill>
                <a:effectLst/>
                <a:uLnTx/>
                <a:uFillTx/>
                <a:latin typeface="Segoe UI Semibold"/>
                <a:ea typeface="Calibri" panose="020F0502020204030204" pitchFamily="34" charset="0"/>
                <a:cs typeface="+mn-cs"/>
              </a:rPr>
              <a:t>Before setting the 3-day Workshop the following items need to be in place </a:t>
            </a:r>
          </a:p>
        </p:txBody>
      </p:sp>
      <p:sp>
        <p:nvSpPr>
          <p:cNvPr id="8" name="TextBox 7">
            <a:extLst>
              <a:ext uri="{FF2B5EF4-FFF2-40B4-BE49-F238E27FC236}">
                <a16:creationId xmlns:a16="http://schemas.microsoft.com/office/drawing/2014/main" id="{5EADA424-5EEF-E512-3A46-8B347D6EDF92}"/>
              </a:ext>
            </a:extLst>
          </p:cNvPr>
          <p:cNvSpPr txBox="1"/>
          <p:nvPr/>
        </p:nvSpPr>
        <p:spPr>
          <a:xfrm>
            <a:off x="8049563" y="1183892"/>
            <a:ext cx="3623400" cy="830997"/>
          </a:xfrm>
          <a:prstGeom prst="rect">
            <a:avLst/>
          </a:prstGeom>
          <a:solidFill>
            <a:schemeClr val="accent1"/>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chemeClr val="bg1"/>
                </a:solidFill>
                <a:effectLst/>
                <a:uLnTx/>
                <a:uFillTx/>
                <a:latin typeface="Segoe UI Semibold"/>
                <a:ea typeface="Calibri" panose="020F0502020204030204" pitchFamily="34" charset="0"/>
                <a:cs typeface="+mn-cs"/>
              </a:rPr>
              <a:t>Datasets</a:t>
            </a:r>
            <a:endParaRPr kumimoji="0" lang="en-US" sz="2000" b="0" i="0" u="none" strike="noStrike" kern="1200" cap="none" spc="0" normalizeH="0" baseline="0" noProof="0" dirty="0">
              <a:ln>
                <a:noFill/>
              </a:ln>
              <a:solidFill>
                <a:schemeClr val="bg1"/>
              </a:solidFill>
              <a:effectLst/>
              <a:uLnTx/>
              <a:uFillTx/>
              <a:latin typeface="Segoe UI Semibold"/>
              <a:ea typeface="Calibri" panose="020F0502020204030204" pitchFamily="34"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dirty="0">
                <a:ln>
                  <a:noFill/>
                </a:ln>
                <a:solidFill>
                  <a:schemeClr val="bg1"/>
                </a:solidFill>
                <a:effectLst/>
                <a:uLnTx/>
                <a:uFillTx/>
                <a:latin typeface="Segoe UI Semibold"/>
                <a:ea typeface="Calibri" panose="020F0502020204030204" pitchFamily="34" charset="0"/>
                <a:cs typeface="+mn-cs"/>
              </a:rPr>
              <a:t>Your</a:t>
            </a:r>
            <a:r>
              <a:rPr kumimoji="0" lang="en-US" sz="1400" b="0" i="1" u="none" strike="noStrike" kern="1200" cap="none" spc="0" normalizeH="0" noProof="0" dirty="0">
                <a:ln>
                  <a:noFill/>
                </a:ln>
                <a:solidFill>
                  <a:schemeClr val="bg1"/>
                </a:solidFill>
                <a:effectLst/>
                <a:uLnTx/>
                <a:uFillTx/>
                <a:latin typeface="Segoe UI Semibold"/>
                <a:ea typeface="Calibri" panose="020F0502020204030204" pitchFamily="34" charset="0"/>
                <a:cs typeface="+mn-cs"/>
              </a:rPr>
              <a:t> own data </a:t>
            </a:r>
            <a:r>
              <a:rPr kumimoji="0" lang="en-US" sz="1400" b="0" i="1" u="none" strike="noStrike" kern="1200" cap="none" spc="0" normalizeH="0" baseline="0" noProof="0" dirty="0">
                <a:ln>
                  <a:noFill/>
                </a:ln>
                <a:solidFill>
                  <a:schemeClr val="bg1"/>
                </a:solidFill>
                <a:effectLst/>
                <a:uLnTx/>
                <a:uFillTx/>
                <a:latin typeface="Segoe UI Semibold"/>
                <a:ea typeface="Calibri" panose="020F0502020204030204" pitchFamily="34" charset="0"/>
                <a:cs typeface="+mn-cs"/>
              </a:rPr>
              <a:t>must be uploaded at least 2 weeks prior to the workshop</a:t>
            </a:r>
          </a:p>
        </p:txBody>
      </p:sp>
    </p:spTree>
    <p:extLst>
      <p:ext uri="{BB962C8B-B14F-4D97-AF65-F5344CB8AC3E}">
        <p14:creationId xmlns:p14="http://schemas.microsoft.com/office/powerpoint/2010/main" val="13639869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6" grpId="0" animBg="1"/>
      <p:bldP spid="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a:extLst>
              <a:ext uri="{FF2B5EF4-FFF2-40B4-BE49-F238E27FC236}">
                <a16:creationId xmlns:a16="http://schemas.microsoft.com/office/drawing/2014/main" id="{ADC57BF7-6ABA-A61A-FC34-7227D2E0DF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1550396" y="0"/>
            <a:ext cx="9569014"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04870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rXJA4KC_iI1tElP1gDUPgQ"/>
</p:tagLst>
</file>

<file path=ppt/theme/theme1.xml><?xml version="1.0" encoding="utf-8"?>
<a:theme xmlns:a="http://schemas.openxmlformats.org/drawingml/2006/main" name="2_Azure w/ EAE">
  <a:themeElements>
    <a:clrScheme name="MBAS_Light">
      <a:dk1>
        <a:srgbClr val="000000"/>
      </a:dk1>
      <a:lt1>
        <a:srgbClr val="FFFFFF"/>
      </a:lt1>
      <a:dk2>
        <a:srgbClr val="243A5E"/>
      </a:dk2>
      <a:lt2>
        <a:srgbClr val="E6E6E6"/>
      </a:lt2>
      <a:accent1>
        <a:srgbClr val="0078D4"/>
      </a:accent1>
      <a:accent2>
        <a:srgbClr val="243A5E"/>
      </a:accent2>
      <a:accent3>
        <a:srgbClr val="D83B01"/>
      </a:accent3>
      <a:accent4>
        <a:srgbClr val="FF9349"/>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Microsoft_US_Digital_Transformation_Academy_Template" id="{69385662-CCA0-4D21-BDCF-92EBA6819AFB}" vid="{851D7F3F-0CEE-4045-BBE1-8C5C540A215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24937</TotalTime>
  <Words>2852</Words>
  <Application>Microsoft Macintosh PowerPoint</Application>
  <PresentationFormat>Widescreen</PresentationFormat>
  <Paragraphs>249</Paragraphs>
  <Slides>13</Slides>
  <Notes>6</Notes>
  <HiddenSlides>2</HiddenSlides>
  <MMClips>0</MMClips>
  <ScaleCrop>false</ScaleCrop>
  <HeadingPairs>
    <vt:vector size="8" baseType="variant">
      <vt:variant>
        <vt:lpstr>Fonts Used</vt:lpstr>
      </vt:variant>
      <vt:variant>
        <vt:i4>10</vt:i4>
      </vt:variant>
      <vt:variant>
        <vt:lpstr>Theme</vt:lpstr>
      </vt:variant>
      <vt:variant>
        <vt:i4>1</vt:i4>
      </vt:variant>
      <vt:variant>
        <vt:lpstr>Embedded OLE Servers</vt:lpstr>
      </vt:variant>
      <vt:variant>
        <vt:i4>1</vt:i4>
      </vt:variant>
      <vt:variant>
        <vt:lpstr>Slide Titles</vt:lpstr>
      </vt:variant>
      <vt:variant>
        <vt:i4>13</vt:i4>
      </vt:variant>
    </vt:vector>
  </HeadingPairs>
  <TitlesOfParts>
    <vt:vector size="25" baseType="lpstr">
      <vt:lpstr>-apple-system</vt:lpstr>
      <vt:lpstr>Arial</vt:lpstr>
      <vt:lpstr>Arial,Sans-Serif</vt:lpstr>
      <vt:lpstr>Calibri</vt:lpstr>
      <vt:lpstr>Georgia</vt:lpstr>
      <vt:lpstr>Gotham Book</vt:lpstr>
      <vt:lpstr>Segoe UI</vt:lpstr>
      <vt:lpstr>Segoe UI Semibold</vt:lpstr>
      <vt:lpstr>SegoeUI</vt:lpstr>
      <vt:lpstr>Wingdings</vt:lpstr>
      <vt:lpstr>2_Azure w/ EAE</vt:lpstr>
      <vt:lpstr>think-cell Slide</vt:lpstr>
      <vt:lpstr>GPT Azure Search Engine</vt:lpstr>
      <vt:lpstr>The Need for Better Document &amp; Knowledge Management</vt:lpstr>
      <vt:lpstr>Common applications of cognitive search</vt:lpstr>
      <vt:lpstr>GPT Azure Search Engine</vt:lpstr>
      <vt:lpstr>The GPT Azure Search Engine Accelerator</vt:lpstr>
      <vt:lpstr>The Workshop Details</vt:lpstr>
      <vt:lpstr>3-5 Day Workshop Agenda</vt:lpstr>
      <vt:lpstr>The Prerequisites </vt:lpstr>
      <vt:lpstr>PowerPoint Presentation</vt:lpstr>
      <vt:lpstr>Next steps: How to engage?</vt:lpstr>
      <vt:lpstr>Thank you!</vt:lpstr>
      <vt:lpstr>2 Day Workshop Agenda</vt:lpstr>
      <vt:lpstr>The Benefits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GPT Azure Search Engine</dc:title>
  <dc:creator>Julia Heseltine</dc:creator>
  <cp:lastModifiedBy>Pablo Marin</cp:lastModifiedBy>
  <cp:revision>8</cp:revision>
  <dcterms:created xsi:type="dcterms:W3CDTF">2023-05-01T22:48:40Z</dcterms:created>
  <dcterms:modified xsi:type="dcterms:W3CDTF">2023-08-19T06:43:13Z</dcterms:modified>
</cp:coreProperties>
</file>